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/>
    <p:restoredTop sz="94654"/>
  </p:normalViewPr>
  <p:slideViewPr>
    <p:cSldViewPr snapToGrid="0" snapToObjects="1">
      <p:cViewPr varScale="1">
        <p:scale>
          <a:sx n="110" d="100"/>
          <a:sy n="110" d="100"/>
        </p:scale>
        <p:origin x="6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45604-8E1B-46EC-B2F3-B67FD159DDC9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B911B-C27B-490E-A39A-D27D98436F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61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B911B-C27B-490E-A39A-D27D98436FF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6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97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7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546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545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8956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797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30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8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3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25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25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81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5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73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4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D6C30-4C51-0740-AED3-E84659D05817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DCFD934-8284-804C-A1DE-22BB75C02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0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A19408-5CAA-3B44-B620-C0BC8EF76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255" y="358347"/>
            <a:ext cx="10491358" cy="64255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«Академия детства»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2EE3DF5-6608-B246-B234-FD76C85CA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7017" y="1484416"/>
            <a:ext cx="9737596" cy="490402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АДАПТИРОВАННАЯ </a:t>
            </a: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ДОПОЛНИТЕЛЬНАЯ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ОБЩЕОБРАЗОВАТЕЛЬНАЯ (ОБЩЕРАЗВИВАЮЩАЯ) ПРОГРАММА </a:t>
            </a:r>
            <a:endParaRPr lang="ru-RU" sz="18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СОЦИАЛЬНО-ГУМАНИТАРНОЙ </a:t>
            </a: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НАПРАВЛЕННОСТИ </a:t>
            </a:r>
            <a:b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«АКАДЕМИЯ БЕЗОПАСНОСТИ» ДЛЯ ДЕТЕЙ С ТЯЖЕЛЫМИ НАРУШЕНИЯМИ РЕЧИ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Красноуфимск, 2023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8E3B82-87CE-1A46-B873-BE997E399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439" y="3301430"/>
            <a:ext cx="3911457" cy="260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1A8AC4-EB30-0F45-A517-43E41F3FBE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78026" y="744279"/>
            <a:ext cx="8912225" cy="2275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Муниципальное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дошкольное образовательное учреждение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«Академия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623300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обл., Красноуфимск,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Ленина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д.52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8(34394)5-17-08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madou82021@yandex.ru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" y="549682"/>
            <a:ext cx="3423080" cy="2055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042" y="3790162"/>
            <a:ext cx="3379736" cy="294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0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729CEE-EDD1-984C-9B4D-9C3786516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197" y="276045"/>
            <a:ext cx="10223718" cy="503782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АДОП социально-гуманитарной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направленности «Академия безопасности»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сориентирована на то,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чтобы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дать детям дошкольного возраста с тяжелыми нарушениями речи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(ТНР) необходимые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знания об общепринятых человеком нормах поведения, сформировать основы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экологической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культуры, ценности здорового образа жизни, помочь овладеть элементарными навыками безопасного поведения дома, на улице, в транспорте.</a:t>
            </a:r>
          </a:p>
          <a:p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796" y="3912539"/>
            <a:ext cx="3190520" cy="2311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2677"/>
          <a:stretch/>
        </p:blipFill>
        <p:spPr>
          <a:xfrm>
            <a:off x="1542197" y="3623382"/>
            <a:ext cx="2482348" cy="2890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026" y="3623382"/>
            <a:ext cx="2104697" cy="28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FFEAFA-B625-9A4F-B3B4-D51FA6FB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13" y="232012"/>
            <a:ext cx="10505087" cy="4605748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Отличительная особенность</a:t>
            </a:r>
            <a:br>
              <a:rPr lang="ru-RU" sz="2800" b="1" u="sng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u="sng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АДОП «Академия безопасности»:</a:t>
            </a:r>
            <a:r>
              <a:rPr lang="ru-RU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 с ТНР через смоделированные игровые ситуации психологически готовятся к принятию адекватных решений в любых ситуациях, а главной задачей взрослых является стимулирование развития у них самостоятельности и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ответственности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256" y="3684912"/>
            <a:ext cx="3406073" cy="2551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36" y="3657600"/>
            <a:ext cx="2688087" cy="2688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884" y="3684912"/>
            <a:ext cx="3539489" cy="26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18BC15-DD4A-DF47-84FE-25A3302B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806" y="522515"/>
            <a:ext cx="9848806" cy="225631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Целевая группа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воспитанники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тяжелыми нарушениями речи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5-7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B206BA-352B-7F4D-A8EA-2E23CB9EE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24" y="3308371"/>
            <a:ext cx="2224563" cy="32370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16D7A1-F65D-424B-92D9-5C3421DA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459" y="2218871"/>
            <a:ext cx="2808842" cy="3731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29" y="2450883"/>
            <a:ext cx="2492844" cy="33237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33" y="3100010"/>
            <a:ext cx="2480765" cy="33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EAE284-AD7C-4C42-8EB2-663784E6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853" y="159965"/>
            <a:ext cx="10351697" cy="258345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 реализации программы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2 года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бщее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учебных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часов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-76 часов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(1-й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 обучения-38 часов,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2-й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 обучения - 38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часов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занятие в неделю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8023A3-D04A-1F4F-85FC-7AFDF5E3E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31" y="2933205"/>
            <a:ext cx="3788723" cy="2846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BFDF81-1C17-464E-9D82-CA3A9C8FE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271" y="3178030"/>
            <a:ext cx="2511317" cy="3330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3BF68B-8771-5A4A-B32C-1E4F8C9D1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567" y="2969811"/>
            <a:ext cx="3788723" cy="280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D88603-701A-1F46-80EA-9002382C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804" y="624110"/>
            <a:ext cx="10050241" cy="5714906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программы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старшего дошкольного возраста с тяжелыми нарушениями речи осознанного выполнения правил поведения, развитие самостоятельности и ответственности за свое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поведение</a:t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программы: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с ТНР сознательного и ответственного отношения к личной безопасности и безопасности окружающих, усвоение ими знаний и умений распознавать и оценивать опасные ситуации, определять способы защиты от них и оказывать само- и взаимопомощь.  </a:t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E804DFF-1EAE-654C-90E6-FC07E6C0B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805" y="356260"/>
            <a:ext cx="9485807" cy="15487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Учебно-тематический план программы </a:t>
            </a:r>
            <a:b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темы)</a:t>
            </a:r>
            <a:b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год обучения (5-6 лет)</a:t>
            </a:r>
            <a:b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ED3752C-D7E8-8348-A99D-8BF1040119DE}"/>
              </a:ext>
            </a:extLst>
          </p:cNvPr>
          <p:cNvSpPr/>
          <p:nvPr/>
        </p:nvSpPr>
        <p:spPr>
          <a:xfrm>
            <a:off x="641268" y="1942486"/>
            <a:ext cx="2446317" cy="11281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ребенок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2EE5304D-FE6A-BF48-8916-4536EDD778D2}"/>
              </a:ext>
            </a:extLst>
          </p:cNvPr>
          <p:cNvSpPr/>
          <p:nvPr/>
        </p:nvSpPr>
        <p:spPr>
          <a:xfrm>
            <a:off x="1650669" y="3201390"/>
            <a:ext cx="2446317" cy="11281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 – друг, огонь – враг!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DE27E556-509E-FC43-B56C-6B85E690C791}"/>
              </a:ext>
            </a:extLst>
          </p:cNvPr>
          <p:cNvSpPr/>
          <p:nvPr/>
        </p:nvSpPr>
        <p:spPr>
          <a:xfrm>
            <a:off x="2707573" y="4413663"/>
            <a:ext cx="2446317" cy="11281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пешеход!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60C22E3-25F9-F24B-A73D-59784460D6DE}"/>
              </a:ext>
            </a:extLst>
          </p:cNvPr>
          <p:cNvSpPr/>
          <p:nvPr/>
        </p:nvSpPr>
        <p:spPr>
          <a:xfrm>
            <a:off x="4872841" y="5242953"/>
            <a:ext cx="2446317" cy="11281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дома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9B28940D-0428-B64F-B65B-BF6BFC0F3C0F}"/>
              </a:ext>
            </a:extLst>
          </p:cNvPr>
          <p:cNvSpPr/>
          <p:nvPr/>
        </p:nvSpPr>
        <p:spPr>
          <a:xfrm>
            <a:off x="7319158" y="4413663"/>
            <a:ext cx="2446317" cy="11281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настроение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BE843F90-7B1D-4C4B-ACD0-2A9371DE183B}"/>
              </a:ext>
            </a:extLst>
          </p:cNvPr>
          <p:cNvSpPr/>
          <p:nvPr/>
        </p:nvSpPr>
        <p:spPr>
          <a:xfrm>
            <a:off x="8542316" y="3197432"/>
            <a:ext cx="2446317" cy="11281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на улице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555E28BD-BD00-1A4F-95A7-8F1BE249F898}"/>
              </a:ext>
            </a:extLst>
          </p:cNvPr>
          <p:cNvSpPr/>
          <p:nvPr/>
        </p:nvSpPr>
        <p:spPr>
          <a:xfrm>
            <a:off x="9419111" y="1989116"/>
            <a:ext cx="2446317" cy="11281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природы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B4F156C-03BC-0A40-998A-BE310890C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748" y="5162752"/>
            <a:ext cx="2055995" cy="15693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200" y="1739736"/>
            <a:ext cx="2192481" cy="29233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0" y="4245342"/>
            <a:ext cx="1823927" cy="24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2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EAA2FE3-4E3F-3242-BAC7-10CFD1B10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947" y="130630"/>
            <a:ext cx="9774666" cy="14725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Учебно-тематический план программы </a:t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темы)</a:t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год обучения (6-7 лет)</a:t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924A06F5-3C46-C045-8DD0-719028DF9D5A}"/>
              </a:ext>
            </a:extLst>
          </p:cNvPr>
          <p:cNvSpPr/>
          <p:nvPr/>
        </p:nvSpPr>
        <p:spPr>
          <a:xfrm>
            <a:off x="510640" y="5064825"/>
            <a:ext cx="3028207" cy="14398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безопасность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3091A872-3D0E-BC44-BEE6-53A0CADE3769}"/>
              </a:ext>
            </a:extLst>
          </p:cNvPr>
          <p:cNvSpPr/>
          <p:nvPr/>
        </p:nvSpPr>
        <p:spPr>
          <a:xfrm>
            <a:off x="3067793" y="3891245"/>
            <a:ext cx="3028207" cy="14398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434E2A44-794D-0D46-8E5A-56A59A512E3F}"/>
              </a:ext>
            </a:extLst>
          </p:cNvPr>
          <p:cNvSpPr/>
          <p:nvPr/>
        </p:nvSpPr>
        <p:spPr>
          <a:xfrm>
            <a:off x="5636822" y="2974768"/>
            <a:ext cx="3245922" cy="15774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в быту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A0E71976-166F-154A-8D80-F40A2AE5562D}"/>
              </a:ext>
            </a:extLst>
          </p:cNvPr>
          <p:cNvSpPr/>
          <p:nvPr/>
        </p:nvSpPr>
        <p:spPr>
          <a:xfrm>
            <a:off x="8597736" y="1840675"/>
            <a:ext cx="3420093" cy="16862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занятие КВН «Азбука безопасности»</a:t>
            </a:r>
          </a:p>
        </p:txBody>
      </p:sp>
      <p:sp>
        <p:nvSpPr>
          <p:cNvPr id="15" name="Стрелка углом вверх 14">
            <a:extLst>
              <a:ext uri="{FF2B5EF4-FFF2-40B4-BE49-F238E27FC236}">
                <a16:creationId xmlns:a16="http://schemas.microsoft.com/office/drawing/2014/main" xmlns="" id="{024E1B2B-1D99-2A43-B76A-3D42C67CF8E9}"/>
              </a:ext>
            </a:extLst>
          </p:cNvPr>
          <p:cNvSpPr/>
          <p:nvPr/>
        </p:nvSpPr>
        <p:spPr>
          <a:xfrm>
            <a:off x="3541834" y="5581403"/>
            <a:ext cx="1267671" cy="640474"/>
          </a:xfrm>
          <a:prstGeom prst="bent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углом вверх 15">
            <a:extLst>
              <a:ext uri="{FF2B5EF4-FFF2-40B4-BE49-F238E27FC236}">
                <a16:creationId xmlns:a16="http://schemas.microsoft.com/office/drawing/2014/main" xmlns="" id="{327FFF64-EC48-8245-878B-FA5727518E10}"/>
              </a:ext>
            </a:extLst>
          </p:cNvPr>
          <p:cNvSpPr/>
          <p:nvPr/>
        </p:nvSpPr>
        <p:spPr>
          <a:xfrm>
            <a:off x="5983444" y="4690654"/>
            <a:ext cx="1267671" cy="640474"/>
          </a:xfrm>
          <a:prstGeom prst="bent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углом вверх 16">
            <a:extLst>
              <a:ext uri="{FF2B5EF4-FFF2-40B4-BE49-F238E27FC236}">
                <a16:creationId xmlns:a16="http://schemas.microsoft.com/office/drawing/2014/main" xmlns="" id="{9C8983FF-7987-AF4D-95A5-0B1D9DF41C6C}"/>
              </a:ext>
            </a:extLst>
          </p:cNvPr>
          <p:cNvSpPr/>
          <p:nvPr/>
        </p:nvSpPr>
        <p:spPr>
          <a:xfrm>
            <a:off x="8882744" y="3660720"/>
            <a:ext cx="1267671" cy="640474"/>
          </a:xfrm>
          <a:prstGeom prst="bent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49" y="1625884"/>
            <a:ext cx="2808109" cy="15795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36" b="17095"/>
          <a:stretch/>
        </p:blipFill>
        <p:spPr>
          <a:xfrm>
            <a:off x="456915" y="1421240"/>
            <a:ext cx="2158132" cy="28799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490" y="4498048"/>
            <a:ext cx="2515304" cy="22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A658F4-EFA1-5140-8CF9-870A4E04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157" y="624110"/>
            <a:ext cx="9663455" cy="895771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словия </a:t>
            </a: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D7F97A51-2AC8-034D-A505-E8BE11C7BE25}"/>
              </a:ext>
            </a:extLst>
          </p:cNvPr>
          <p:cNvSpPr/>
          <p:nvPr/>
        </p:nvSpPr>
        <p:spPr>
          <a:xfrm>
            <a:off x="556160" y="1519881"/>
            <a:ext cx="3365273" cy="160243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интерактивных технологий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УмникУм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ECBCCE3-727F-944C-9E45-7A12866DEB72}"/>
              </a:ext>
            </a:extLst>
          </p:cNvPr>
          <p:cNvSpPr/>
          <p:nvPr/>
        </p:nvSpPr>
        <p:spPr>
          <a:xfrm>
            <a:off x="8476405" y="1682434"/>
            <a:ext cx="3261271" cy="14398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«Светофор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98BFC32D-91CD-C149-806E-3D3CBF22EF1B}"/>
              </a:ext>
            </a:extLst>
          </p:cNvPr>
          <p:cNvSpPr/>
          <p:nvPr/>
        </p:nvSpPr>
        <p:spPr>
          <a:xfrm>
            <a:off x="556160" y="3284870"/>
            <a:ext cx="4288973" cy="14398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 </a:t>
            </a: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MAGIUM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681A832F-919E-5248-B86C-D63A3AEADF0F}"/>
              </a:ext>
            </a:extLst>
          </p:cNvPr>
          <p:cNvSpPr/>
          <p:nvPr/>
        </p:nvSpPr>
        <p:spPr>
          <a:xfrm>
            <a:off x="7579116" y="3300160"/>
            <a:ext cx="3987645" cy="14398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макеты, программы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DB6BE639-0394-4649-A40E-C2779FA980EE}"/>
              </a:ext>
            </a:extLst>
          </p:cNvPr>
          <p:cNvSpPr/>
          <p:nvPr/>
        </p:nvSpPr>
        <p:spPr>
          <a:xfrm>
            <a:off x="7365165" y="4917887"/>
            <a:ext cx="3987645" cy="15511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перекрёстка, самокаты, велосипеды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4369C146-D152-F84A-9E58-482AD58CE348}"/>
              </a:ext>
            </a:extLst>
          </p:cNvPr>
          <p:cNvSpPr/>
          <p:nvPr/>
        </p:nvSpPr>
        <p:spPr>
          <a:xfrm>
            <a:off x="1163783" y="4887306"/>
            <a:ext cx="5545776" cy="14398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 доска, интерактивные игры и тренажёры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16DFEB3D-6EE1-F341-9414-3D2FF54CEC16}"/>
              </a:ext>
            </a:extLst>
          </p:cNvPr>
          <p:cNvCxnSpPr>
            <a:cxnSpLocks/>
          </p:cNvCxnSpPr>
          <p:nvPr/>
        </p:nvCxnSpPr>
        <p:spPr>
          <a:xfrm flipH="1">
            <a:off x="3835730" y="1362694"/>
            <a:ext cx="1995054" cy="895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DF550B4F-B478-4D4E-AE93-43045514F2E5}"/>
              </a:ext>
            </a:extLst>
          </p:cNvPr>
          <p:cNvCxnSpPr>
            <a:cxnSpLocks/>
          </p:cNvCxnSpPr>
          <p:nvPr/>
        </p:nvCxnSpPr>
        <p:spPr>
          <a:xfrm flipH="1">
            <a:off x="4275117" y="1362694"/>
            <a:ext cx="1555667" cy="1922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612D9339-E17C-774E-ABF0-1C286EFF4133}"/>
              </a:ext>
            </a:extLst>
          </p:cNvPr>
          <p:cNvCxnSpPr/>
          <p:nvPr/>
        </p:nvCxnSpPr>
        <p:spPr>
          <a:xfrm flipH="1">
            <a:off x="4999512" y="1362694"/>
            <a:ext cx="831272" cy="3524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8D3B5464-41AB-7548-A406-23DCE34DF643}"/>
              </a:ext>
            </a:extLst>
          </p:cNvPr>
          <p:cNvCxnSpPr/>
          <p:nvPr/>
        </p:nvCxnSpPr>
        <p:spPr>
          <a:xfrm>
            <a:off x="5830784" y="1362694"/>
            <a:ext cx="2645621" cy="895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CE006FBD-5DBB-514B-8171-35A3476ED43E}"/>
              </a:ext>
            </a:extLst>
          </p:cNvPr>
          <p:cNvCxnSpPr/>
          <p:nvPr/>
        </p:nvCxnSpPr>
        <p:spPr>
          <a:xfrm>
            <a:off x="5830784" y="1362694"/>
            <a:ext cx="2291938" cy="2066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6D868418-A29E-D64A-B42E-E5B110559BF9}"/>
              </a:ext>
            </a:extLst>
          </p:cNvPr>
          <p:cNvCxnSpPr/>
          <p:nvPr/>
        </p:nvCxnSpPr>
        <p:spPr>
          <a:xfrm>
            <a:off x="5830784" y="1362694"/>
            <a:ext cx="1805050" cy="3838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8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{0E54D24D-3533-8440-BBD6-164E827ED40D}tf10001069</Template>
  <TotalTime>3026</TotalTime>
  <Words>161</Words>
  <Application>Microsoft Office PowerPoint</Application>
  <PresentationFormat>Широкоэкранный</PresentationFormat>
  <Paragraphs>35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 3</vt:lpstr>
      <vt:lpstr>Легкий дым</vt:lpstr>
      <vt:lpstr>Муниципальное автономное дошкольное образовательное учреждение  «Центр развития ребенка – детский сад «Академия детства»</vt:lpstr>
      <vt:lpstr>Презентация PowerPoint</vt:lpstr>
      <vt:lpstr>Отличительная особенность АДОП «Академия безопасности»:  дети с ТНР через смоделированные игровые ситуации психологически готовятся к принятию адекватных решений в любых ситуациях, а главной задачей взрослых является стимулирование развития у них самостоятельности и ответственности</vt:lpstr>
      <vt:lpstr>Целевая группа:  воспитанники с тяжелыми нарушениями речи 5-7 лет</vt:lpstr>
      <vt:lpstr>Срок реализации программы: 2 года  Общее количество учебных часов -76 часов  (1-й год обучения-38 часов, 2-й год обучения - 38 часов) 1 занятие в неделю</vt:lpstr>
      <vt:lpstr>Цель программы:  формирование у детей старшего дошкольного возраста с тяжелыми нарушениями речи осознанного выполнения правил поведения, развитие самостоятельности и ответственности за свое поведение  Планируемые результаты освоения программы:  сформированность у детей с ТНР сознательного и ответственного отношения к личной безопасности и безопасности окружающих, усвоение ими знаний и умений распознавать и оценивать опасные ситуации, определять способы защиты от них и оказывать само- и взаимопомощь.   </vt:lpstr>
      <vt:lpstr>Учебно-тематический план программы  (основные темы) Первый год обучения (5-6 лет) </vt:lpstr>
      <vt:lpstr>Учебно-тематический план программы  (основные темы) Второй год обучения (6-7 лет)       </vt:lpstr>
      <vt:lpstr>Условия реализации программы </vt:lpstr>
      <vt:lpstr>   Муниципальное автономное дошкольное образовательное учреждение  «Центр развития ребенка – детский сад «Академия детства»  623300 Свердловская обл., Красноуфимск, ул. Ленина, д.52 8(34394)5-17-08 madou82021@yandex.ru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«Центр развития ребенка – детский сад «Академия детства»</dc:title>
  <dc:creator>Ivan Nazarov</dc:creator>
  <cp:lastModifiedBy>Пользователь Windows</cp:lastModifiedBy>
  <cp:revision>29</cp:revision>
  <dcterms:created xsi:type="dcterms:W3CDTF">2023-04-19T11:44:34Z</dcterms:created>
  <dcterms:modified xsi:type="dcterms:W3CDTF">2023-04-24T10:55:48Z</dcterms:modified>
</cp:coreProperties>
</file>