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7" r:id="rId9"/>
    <p:sldId id="265" r:id="rId10"/>
    <p:sldId id="266" r:id="rId11"/>
    <p:sldId id="268" r:id="rId12"/>
    <p:sldId id="271" r:id="rId13"/>
    <p:sldId id="269" r:id="rId14"/>
    <p:sldId id="272" r:id="rId15"/>
    <p:sldId id="270" r:id="rId16"/>
    <p:sldId id="274" r:id="rId17"/>
    <p:sldId id="275" r:id="rId18"/>
    <p:sldId id="276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87" autoAdjust="0"/>
  </p:normalViewPr>
  <p:slideViewPr>
    <p:cSldViewPr>
      <p:cViewPr varScale="1">
        <p:scale>
          <a:sx n="82" d="100"/>
          <a:sy n="82" d="100"/>
        </p:scale>
        <p:origin x="4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E58E06-FA42-483D-84DE-F9A716AFB435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79639F-40E9-4ACF-AC40-BE364453F15A}">
      <dgm:prSet phldrT="[Текст]" custT="1"/>
      <dgm:spPr>
        <a:xfrm>
          <a:off x="1406" y="1747520"/>
          <a:ext cx="2610007" cy="1116091"/>
        </a:xfrm>
        <a:prstGeom prst="rect">
          <a:avLst/>
        </a:prstGeom>
        <a:solidFill>
          <a:srgbClr val="83992A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Этапы реализации проекта</a:t>
          </a:r>
          <a:endParaRPr lang="ru-RU" sz="24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8D38C1D-F8BB-40FE-B815-29124AFE45B3}" type="parTrans" cxnId="{67C84B59-851A-498E-ABB3-3CDBE0808C2D}">
      <dgm:prSet/>
      <dgm:spPr/>
      <dgm:t>
        <a:bodyPr/>
        <a:lstStyle/>
        <a:p>
          <a:endParaRPr lang="ru-RU"/>
        </a:p>
      </dgm:t>
    </dgm:pt>
    <dgm:pt modelId="{E5EDAF7E-2DFB-41BF-97F5-63CD1622D877}" type="sibTrans" cxnId="{67C84B59-851A-498E-ABB3-3CDBE0808C2D}">
      <dgm:prSet/>
      <dgm:spPr/>
      <dgm:t>
        <a:bodyPr/>
        <a:lstStyle/>
        <a:p>
          <a:endParaRPr lang="ru-RU"/>
        </a:p>
      </dgm:t>
    </dgm:pt>
    <dgm:pt modelId="{252ACB8A-CC1F-40CD-8FF3-FC196BABE5AA}">
      <dgm:prSet phldrT="[Текст]" custT="1"/>
      <dgm:spPr>
        <a:xfrm>
          <a:off x="3341996" y="3285897"/>
          <a:ext cx="3659316" cy="1116091"/>
        </a:xfrm>
        <a:prstGeom prst="rect">
          <a:avLst/>
        </a:prstGeom>
        <a:solidFill>
          <a:srgbClr val="83992A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Итоговый –</a:t>
          </a:r>
        </a:p>
        <a:p>
          <a:r>
            <a:rPr lang="ru-RU" sz="2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сентябрь 2021 года</a:t>
          </a:r>
          <a:endParaRPr lang="ru-RU" sz="24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21B88A3-6B32-4D07-924C-6D589E67F9CC}" type="parTrans" cxnId="{090B6201-B110-4861-A55C-2C76A9C06AD2}">
      <dgm:prSet/>
      <dgm:spPr>
        <a:xfrm>
          <a:off x="2611413" y="2305566"/>
          <a:ext cx="730582" cy="1538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4650" y="0"/>
              </a:lnTo>
              <a:lnTo>
                <a:pt x="364650" y="1538377"/>
              </a:lnTo>
              <a:lnTo>
                <a:pt x="730582" y="1538377"/>
              </a:lnTo>
            </a:path>
          </a:pathLst>
        </a:custGeom>
        <a:noFill/>
        <a:ln w="15875" cap="rnd" cmpd="sng" algn="ctr">
          <a:solidFill>
            <a:srgbClr val="83992A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81ACF281-7670-4DF4-9BE5-69C00A6E9AE6}" type="sibTrans" cxnId="{090B6201-B110-4861-A55C-2C76A9C06AD2}">
      <dgm:prSet/>
      <dgm:spPr/>
      <dgm:t>
        <a:bodyPr/>
        <a:lstStyle/>
        <a:p>
          <a:endParaRPr lang="ru-RU"/>
        </a:p>
      </dgm:t>
    </dgm:pt>
    <dgm:pt modelId="{90C450BE-939F-4ADB-A0AB-BACE077ADF52}">
      <dgm:prSet phldrT="[Текст]" custT="1"/>
      <dgm:spPr>
        <a:xfrm>
          <a:off x="3341996" y="1712391"/>
          <a:ext cx="3659316" cy="1116091"/>
        </a:xfrm>
        <a:prstGeom prst="rect">
          <a:avLst/>
        </a:prstGeom>
        <a:solidFill>
          <a:srgbClr val="83992A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2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Реализационный (основной) -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август 2021 года</a:t>
          </a:r>
          <a:endParaRPr lang="ru-RU" sz="24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22E2AF8-C032-4264-B3C6-9C269B6C6298}" type="sibTrans" cxnId="{F49FEFD9-9284-4194-BA4F-50956E7AEDEA}">
      <dgm:prSet/>
      <dgm:spPr/>
      <dgm:t>
        <a:bodyPr/>
        <a:lstStyle/>
        <a:p>
          <a:endParaRPr lang="ru-RU"/>
        </a:p>
      </dgm:t>
    </dgm:pt>
    <dgm:pt modelId="{75770BE3-5A03-43AC-B329-42C221D4A1A0}" type="parTrans" cxnId="{F49FEFD9-9284-4194-BA4F-50956E7AEDEA}">
      <dgm:prSet/>
      <dgm:spPr>
        <a:xfrm>
          <a:off x="2611413" y="2224717"/>
          <a:ext cx="7305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0848"/>
              </a:moveTo>
              <a:lnTo>
                <a:pt x="364650" y="80848"/>
              </a:lnTo>
              <a:lnTo>
                <a:pt x="364650" y="45720"/>
              </a:lnTo>
              <a:lnTo>
                <a:pt x="730582" y="45720"/>
              </a:lnTo>
            </a:path>
          </a:pathLst>
        </a:custGeom>
        <a:noFill/>
        <a:ln w="15875" cap="rnd" cmpd="sng" algn="ctr">
          <a:solidFill>
            <a:srgbClr val="83992A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2BF81AED-E2D7-466A-996B-8F44D0F90C92}">
      <dgm:prSet phldrT="[Текст]" custT="1"/>
      <dgm:spPr>
        <a:xfrm>
          <a:off x="3341996" y="194277"/>
          <a:ext cx="3659316" cy="1060699"/>
        </a:xfrm>
        <a:prstGeom prst="rect">
          <a:avLst/>
        </a:prstGeom>
        <a:solidFill>
          <a:srgbClr val="83992A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2400" dirty="0" smtClean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r>
            <a:rPr lang="ru-RU" sz="2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Подготовительный – </a:t>
          </a:r>
        </a:p>
        <a:p>
          <a:r>
            <a:rPr lang="ru-RU" sz="2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июль 2021 года</a:t>
          </a:r>
        </a:p>
        <a:p>
          <a:r>
            <a:rPr lang="ru-RU" sz="2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endParaRPr lang="ru-RU" sz="24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A0E55D8-7386-41F9-B8D5-3724C23BE067}" type="sibTrans" cxnId="{751414BB-B968-4855-81F9-DC15E4325405}">
      <dgm:prSet/>
      <dgm:spPr/>
      <dgm:t>
        <a:bodyPr/>
        <a:lstStyle/>
        <a:p>
          <a:endParaRPr lang="ru-RU"/>
        </a:p>
      </dgm:t>
    </dgm:pt>
    <dgm:pt modelId="{33DFB452-B728-4872-8A1A-FB030638A8CD}" type="parTrans" cxnId="{751414BB-B968-4855-81F9-DC15E4325405}">
      <dgm:prSet/>
      <dgm:spPr>
        <a:xfrm>
          <a:off x="2611413" y="724627"/>
          <a:ext cx="730582" cy="1580939"/>
        </a:xfrm>
        <a:custGeom>
          <a:avLst/>
          <a:gdLst/>
          <a:ahLst/>
          <a:cxnLst/>
          <a:rect l="0" t="0" r="0" b="0"/>
          <a:pathLst>
            <a:path>
              <a:moveTo>
                <a:pt x="0" y="1580939"/>
              </a:moveTo>
              <a:lnTo>
                <a:pt x="364650" y="1580939"/>
              </a:lnTo>
              <a:lnTo>
                <a:pt x="364650" y="0"/>
              </a:lnTo>
              <a:lnTo>
                <a:pt x="730582" y="0"/>
              </a:lnTo>
            </a:path>
          </a:pathLst>
        </a:custGeom>
        <a:noFill/>
        <a:ln w="15875" cap="rnd" cmpd="sng" algn="ctr">
          <a:solidFill>
            <a:srgbClr val="83992A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2F06C9DD-68E6-438E-9DDE-CC88D38D5D34}" type="pres">
      <dgm:prSet presAssocID="{28E58E06-FA42-483D-84DE-F9A716AFB43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4F13DEF-9580-478A-BF06-6CD6BE70A442}" type="pres">
      <dgm:prSet presAssocID="{4879639F-40E9-4ACF-AC40-BE364453F15A}" presName="hierRoot1" presStyleCnt="0">
        <dgm:presLayoutVars>
          <dgm:hierBranch val="init"/>
        </dgm:presLayoutVars>
      </dgm:prSet>
      <dgm:spPr/>
    </dgm:pt>
    <dgm:pt modelId="{9BE352E3-3F16-42D2-BF81-15548EDD7331}" type="pres">
      <dgm:prSet presAssocID="{4879639F-40E9-4ACF-AC40-BE364453F15A}" presName="rootComposite1" presStyleCnt="0"/>
      <dgm:spPr/>
    </dgm:pt>
    <dgm:pt modelId="{A90C7E75-F7E5-4763-B6A3-28839F3516F8}" type="pres">
      <dgm:prSet presAssocID="{4879639F-40E9-4ACF-AC40-BE364453F15A}" presName="rootText1" presStyleLbl="node0" presStyleIdx="0" presStyleCnt="1" custScaleX="713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682404-0023-469C-9F0A-85C28BD11D32}" type="pres">
      <dgm:prSet presAssocID="{4879639F-40E9-4ACF-AC40-BE364453F15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F1BC1CD-3551-477D-A111-4671D8DB1834}" type="pres">
      <dgm:prSet presAssocID="{4879639F-40E9-4ACF-AC40-BE364453F15A}" presName="hierChild2" presStyleCnt="0"/>
      <dgm:spPr/>
    </dgm:pt>
    <dgm:pt modelId="{7624BF97-114F-433B-BCD6-6B3387422258}" type="pres">
      <dgm:prSet presAssocID="{33DFB452-B728-4872-8A1A-FB030638A8CD}" presName="Name64" presStyleLbl="parChTrans1D2" presStyleIdx="0" presStyleCnt="3"/>
      <dgm:spPr/>
      <dgm:t>
        <a:bodyPr/>
        <a:lstStyle/>
        <a:p>
          <a:endParaRPr lang="ru-RU"/>
        </a:p>
      </dgm:t>
    </dgm:pt>
    <dgm:pt modelId="{91EEF33F-E2C5-4B08-BAEA-78772AA8A4D3}" type="pres">
      <dgm:prSet presAssocID="{2BF81AED-E2D7-466A-996B-8F44D0F90C92}" presName="hierRoot2" presStyleCnt="0">
        <dgm:presLayoutVars>
          <dgm:hierBranch val="init"/>
        </dgm:presLayoutVars>
      </dgm:prSet>
      <dgm:spPr/>
    </dgm:pt>
    <dgm:pt modelId="{916AC3DF-6070-4B0C-9619-401230E581CE}" type="pres">
      <dgm:prSet presAssocID="{2BF81AED-E2D7-466A-996B-8F44D0F90C92}" presName="rootComposite" presStyleCnt="0"/>
      <dgm:spPr/>
    </dgm:pt>
    <dgm:pt modelId="{34CF90F0-40B9-43C4-8003-7D01BC59F221}" type="pres">
      <dgm:prSet presAssocID="{2BF81AED-E2D7-466A-996B-8F44D0F90C92}" presName="rootText" presStyleLbl="node2" presStyleIdx="0" presStyleCnt="3" custScaleY="95037" custLinFactNeighborX="-35" custLinFactNeighborY="-6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40CD09-9D64-4C63-AE26-96A033C37E22}" type="pres">
      <dgm:prSet presAssocID="{2BF81AED-E2D7-466A-996B-8F44D0F90C92}" presName="rootConnector" presStyleLbl="node2" presStyleIdx="0" presStyleCnt="3"/>
      <dgm:spPr/>
      <dgm:t>
        <a:bodyPr/>
        <a:lstStyle/>
        <a:p>
          <a:endParaRPr lang="ru-RU"/>
        </a:p>
      </dgm:t>
    </dgm:pt>
    <dgm:pt modelId="{9C317A31-F945-4341-9576-143C00443B5F}" type="pres">
      <dgm:prSet presAssocID="{2BF81AED-E2D7-466A-996B-8F44D0F90C92}" presName="hierChild4" presStyleCnt="0"/>
      <dgm:spPr/>
    </dgm:pt>
    <dgm:pt modelId="{F15B1AF5-3BA7-409B-96F6-7B21469AB3FB}" type="pres">
      <dgm:prSet presAssocID="{2BF81AED-E2D7-466A-996B-8F44D0F90C92}" presName="hierChild5" presStyleCnt="0"/>
      <dgm:spPr/>
    </dgm:pt>
    <dgm:pt modelId="{86AD7DE5-F072-4CB3-A562-2BF7ED19CBD7}" type="pres">
      <dgm:prSet presAssocID="{75770BE3-5A03-43AC-B329-42C221D4A1A0}" presName="Name64" presStyleLbl="parChTrans1D2" presStyleIdx="1" presStyleCnt="3"/>
      <dgm:spPr/>
      <dgm:t>
        <a:bodyPr/>
        <a:lstStyle/>
        <a:p>
          <a:endParaRPr lang="ru-RU"/>
        </a:p>
      </dgm:t>
    </dgm:pt>
    <dgm:pt modelId="{4FD5E58F-94EF-4832-B30E-24ABE3C9580C}" type="pres">
      <dgm:prSet presAssocID="{90C450BE-939F-4ADB-A0AB-BACE077ADF52}" presName="hierRoot2" presStyleCnt="0">
        <dgm:presLayoutVars>
          <dgm:hierBranch val="init"/>
        </dgm:presLayoutVars>
      </dgm:prSet>
      <dgm:spPr/>
    </dgm:pt>
    <dgm:pt modelId="{E741853D-2C7A-4451-B67E-1B1FE7E9C02E}" type="pres">
      <dgm:prSet presAssocID="{90C450BE-939F-4ADB-A0AB-BACE077ADF52}" presName="rootComposite" presStyleCnt="0"/>
      <dgm:spPr/>
    </dgm:pt>
    <dgm:pt modelId="{012EC68F-3FA1-40D7-BDC2-3A3055B3013C}" type="pres">
      <dgm:prSet presAssocID="{90C450BE-939F-4ADB-A0AB-BACE077ADF52}" presName="rootText" presStyleLbl="node2" presStyleIdx="1" presStyleCnt="3" custLinFactNeighborX="-35" custLinFactNeighborY="-6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FA45C3-3841-42A9-B783-391538DAB03F}" type="pres">
      <dgm:prSet presAssocID="{90C450BE-939F-4ADB-A0AB-BACE077ADF52}" presName="rootConnector" presStyleLbl="node2" presStyleIdx="1" presStyleCnt="3"/>
      <dgm:spPr/>
      <dgm:t>
        <a:bodyPr/>
        <a:lstStyle/>
        <a:p>
          <a:endParaRPr lang="ru-RU"/>
        </a:p>
      </dgm:t>
    </dgm:pt>
    <dgm:pt modelId="{C39DD8AD-5B99-4F82-88CE-8133AB6EE187}" type="pres">
      <dgm:prSet presAssocID="{90C450BE-939F-4ADB-A0AB-BACE077ADF52}" presName="hierChild4" presStyleCnt="0"/>
      <dgm:spPr/>
    </dgm:pt>
    <dgm:pt modelId="{6B17A4C1-6D6E-4CF9-89B5-B09965E1CB1A}" type="pres">
      <dgm:prSet presAssocID="{90C450BE-939F-4ADB-A0AB-BACE077ADF52}" presName="hierChild5" presStyleCnt="0"/>
      <dgm:spPr/>
    </dgm:pt>
    <dgm:pt modelId="{0509875F-A560-416C-94C3-D3EEE1493B40}" type="pres">
      <dgm:prSet presAssocID="{B21B88A3-6B32-4D07-924C-6D589E67F9CC}" presName="Name64" presStyleLbl="parChTrans1D2" presStyleIdx="2" presStyleCnt="3"/>
      <dgm:spPr/>
      <dgm:t>
        <a:bodyPr/>
        <a:lstStyle/>
        <a:p>
          <a:endParaRPr lang="ru-RU"/>
        </a:p>
      </dgm:t>
    </dgm:pt>
    <dgm:pt modelId="{084B2EC6-2083-4836-A430-464F3082357D}" type="pres">
      <dgm:prSet presAssocID="{252ACB8A-CC1F-40CD-8FF3-FC196BABE5AA}" presName="hierRoot2" presStyleCnt="0">
        <dgm:presLayoutVars>
          <dgm:hierBranch val="init"/>
        </dgm:presLayoutVars>
      </dgm:prSet>
      <dgm:spPr/>
    </dgm:pt>
    <dgm:pt modelId="{F3FA0152-515D-4AD9-96E8-E66A55444729}" type="pres">
      <dgm:prSet presAssocID="{252ACB8A-CC1F-40CD-8FF3-FC196BABE5AA}" presName="rootComposite" presStyleCnt="0"/>
      <dgm:spPr/>
    </dgm:pt>
    <dgm:pt modelId="{9C1FB1F5-C729-402B-B8C7-B66BBDE1F913}" type="pres">
      <dgm:prSet presAssocID="{252ACB8A-CC1F-40CD-8FF3-FC196BABE5AA}" presName="rootText" presStyleLbl="node2" presStyleIdx="2" presStyleCnt="3" custLinFactNeighborX="-35" custLinFactNeighborY="-6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69AA5E-C0CA-4799-A5A1-1A8E739EC8CB}" type="pres">
      <dgm:prSet presAssocID="{252ACB8A-CC1F-40CD-8FF3-FC196BABE5AA}" presName="rootConnector" presStyleLbl="node2" presStyleIdx="2" presStyleCnt="3"/>
      <dgm:spPr/>
      <dgm:t>
        <a:bodyPr/>
        <a:lstStyle/>
        <a:p>
          <a:endParaRPr lang="ru-RU"/>
        </a:p>
      </dgm:t>
    </dgm:pt>
    <dgm:pt modelId="{738CD1EB-FC57-40A5-933C-36A8202D998D}" type="pres">
      <dgm:prSet presAssocID="{252ACB8A-CC1F-40CD-8FF3-FC196BABE5AA}" presName="hierChild4" presStyleCnt="0"/>
      <dgm:spPr/>
    </dgm:pt>
    <dgm:pt modelId="{F19AD7BC-42F5-4932-A612-D7053CC73AC7}" type="pres">
      <dgm:prSet presAssocID="{252ACB8A-CC1F-40CD-8FF3-FC196BABE5AA}" presName="hierChild5" presStyleCnt="0"/>
      <dgm:spPr/>
    </dgm:pt>
    <dgm:pt modelId="{3533B76D-7B4A-498D-9AB3-0478D88CD963}" type="pres">
      <dgm:prSet presAssocID="{4879639F-40E9-4ACF-AC40-BE364453F15A}" presName="hierChild3" presStyleCnt="0"/>
      <dgm:spPr/>
    </dgm:pt>
  </dgm:ptLst>
  <dgm:cxnLst>
    <dgm:cxn modelId="{67C84B59-851A-498E-ABB3-3CDBE0808C2D}" srcId="{28E58E06-FA42-483D-84DE-F9A716AFB435}" destId="{4879639F-40E9-4ACF-AC40-BE364453F15A}" srcOrd="0" destOrd="0" parTransId="{78D38C1D-F8BB-40FE-B815-29124AFE45B3}" sibTransId="{E5EDAF7E-2DFB-41BF-97F5-63CD1622D877}"/>
    <dgm:cxn modelId="{22255B0B-5D5D-4070-B760-3970969EFCA3}" type="presOf" srcId="{252ACB8A-CC1F-40CD-8FF3-FC196BABE5AA}" destId="{9C1FB1F5-C729-402B-B8C7-B66BBDE1F913}" srcOrd="0" destOrd="0" presId="urn:microsoft.com/office/officeart/2009/3/layout/HorizontalOrganizationChart"/>
    <dgm:cxn modelId="{6654F119-88E1-4223-963A-9C35D727A6BB}" type="presOf" srcId="{75770BE3-5A03-43AC-B329-42C221D4A1A0}" destId="{86AD7DE5-F072-4CB3-A562-2BF7ED19CBD7}" srcOrd="0" destOrd="0" presId="urn:microsoft.com/office/officeart/2009/3/layout/HorizontalOrganizationChart"/>
    <dgm:cxn modelId="{5D95BEC4-3A40-4611-9426-6186B381D937}" type="presOf" srcId="{252ACB8A-CC1F-40CD-8FF3-FC196BABE5AA}" destId="{F469AA5E-C0CA-4799-A5A1-1A8E739EC8CB}" srcOrd="1" destOrd="0" presId="urn:microsoft.com/office/officeart/2009/3/layout/HorizontalOrganizationChart"/>
    <dgm:cxn modelId="{F49FEFD9-9284-4194-BA4F-50956E7AEDEA}" srcId="{4879639F-40E9-4ACF-AC40-BE364453F15A}" destId="{90C450BE-939F-4ADB-A0AB-BACE077ADF52}" srcOrd="1" destOrd="0" parTransId="{75770BE3-5A03-43AC-B329-42C221D4A1A0}" sibTransId="{722E2AF8-C032-4264-B3C6-9C269B6C6298}"/>
    <dgm:cxn modelId="{B7999F9A-2E4C-49BD-86B1-38DB3C964247}" type="presOf" srcId="{B21B88A3-6B32-4D07-924C-6D589E67F9CC}" destId="{0509875F-A560-416C-94C3-D3EEE1493B40}" srcOrd="0" destOrd="0" presId="urn:microsoft.com/office/officeart/2009/3/layout/HorizontalOrganizationChart"/>
    <dgm:cxn modelId="{751414BB-B968-4855-81F9-DC15E4325405}" srcId="{4879639F-40E9-4ACF-AC40-BE364453F15A}" destId="{2BF81AED-E2D7-466A-996B-8F44D0F90C92}" srcOrd="0" destOrd="0" parTransId="{33DFB452-B728-4872-8A1A-FB030638A8CD}" sibTransId="{AA0E55D8-7386-41F9-B8D5-3724C23BE067}"/>
    <dgm:cxn modelId="{5C88AFDF-D7EE-4C4B-B176-A8A7C05FDA50}" type="presOf" srcId="{4879639F-40E9-4ACF-AC40-BE364453F15A}" destId="{73682404-0023-469C-9F0A-85C28BD11D32}" srcOrd="1" destOrd="0" presId="urn:microsoft.com/office/officeart/2009/3/layout/HorizontalOrganizationChart"/>
    <dgm:cxn modelId="{1C84C676-E2D0-43A4-9296-31767C26E197}" type="presOf" srcId="{33DFB452-B728-4872-8A1A-FB030638A8CD}" destId="{7624BF97-114F-433B-BCD6-6B3387422258}" srcOrd="0" destOrd="0" presId="urn:microsoft.com/office/officeart/2009/3/layout/HorizontalOrganizationChart"/>
    <dgm:cxn modelId="{DBC3FC02-2054-4289-A11E-CDD0E1518C0B}" type="presOf" srcId="{2BF81AED-E2D7-466A-996B-8F44D0F90C92}" destId="{34CF90F0-40B9-43C4-8003-7D01BC59F221}" srcOrd="0" destOrd="0" presId="urn:microsoft.com/office/officeart/2009/3/layout/HorizontalOrganizationChart"/>
    <dgm:cxn modelId="{090B6201-B110-4861-A55C-2C76A9C06AD2}" srcId="{4879639F-40E9-4ACF-AC40-BE364453F15A}" destId="{252ACB8A-CC1F-40CD-8FF3-FC196BABE5AA}" srcOrd="2" destOrd="0" parTransId="{B21B88A3-6B32-4D07-924C-6D589E67F9CC}" sibTransId="{81ACF281-7670-4DF4-9BE5-69C00A6E9AE6}"/>
    <dgm:cxn modelId="{14A953CA-3741-410B-9F9A-7B2046D397A3}" type="presOf" srcId="{2BF81AED-E2D7-466A-996B-8F44D0F90C92}" destId="{7740CD09-9D64-4C63-AE26-96A033C37E22}" srcOrd="1" destOrd="0" presId="urn:microsoft.com/office/officeart/2009/3/layout/HorizontalOrganizationChart"/>
    <dgm:cxn modelId="{7D48BBDC-9AD3-4FEB-A276-0EA5DB98136D}" type="presOf" srcId="{4879639F-40E9-4ACF-AC40-BE364453F15A}" destId="{A90C7E75-F7E5-4763-B6A3-28839F3516F8}" srcOrd="0" destOrd="0" presId="urn:microsoft.com/office/officeart/2009/3/layout/HorizontalOrganizationChart"/>
    <dgm:cxn modelId="{5AAD785B-CE75-4254-A1A3-09FC5C17687A}" type="presOf" srcId="{90C450BE-939F-4ADB-A0AB-BACE077ADF52}" destId="{B6FA45C3-3841-42A9-B783-391538DAB03F}" srcOrd="1" destOrd="0" presId="urn:microsoft.com/office/officeart/2009/3/layout/HorizontalOrganizationChart"/>
    <dgm:cxn modelId="{577D8D58-91B4-44EA-83A4-0C3E048BDF30}" type="presOf" srcId="{90C450BE-939F-4ADB-A0AB-BACE077ADF52}" destId="{012EC68F-3FA1-40D7-BDC2-3A3055B3013C}" srcOrd="0" destOrd="0" presId="urn:microsoft.com/office/officeart/2009/3/layout/HorizontalOrganizationChart"/>
    <dgm:cxn modelId="{80E6688B-8F2E-410B-A212-9D669CECC480}" type="presOf" srcId="{28E58E06-FA42-483D-84DE-F9A716AFB435}" destId="{2F06C9DD-68E6-438E-9DDE-CC88D38D5D34}" srcOrd="0" destOrd="0" presId="urn:microsoft.com/office/officeart/2009/3/layout/HorizontalOrganizationChart"/>
    <dgm:cxn modelId="{76E6F233-0F82-4040-B2E9-E57AC846FF38}" type="presParOf" srcId="{2F06C9DD-68E6-438E-9DDE-CC88D38D5D34}" destId="{74F13DEF-9580-478A-BF06-6CD6BE70A442}" srcOrd="0" destOrd="0" presId="urn:microsoft.com/office/officeart/2009/3/layout/HorizontalOrganizationChart"/>
    <dgm:cxn modelId="{AE221E8E-B84C-4AFE-8138-C502820DD7CA}" type="presParOf" srcId="{74F13DEF-9580-478A-BF06-6CD6BE70A442}" destId="{9BE352E3-3F16-42D2-BF81-15548EDD7331}" srcOrd="0" destOrd="0" presId="urn:microsoft.com/office/officeart/2009/3/layout/HorizontalOrganizationChart"/>
    <dgm:cxn modelId="{C5E240B6-E933-4733-8DFD-E7BAC5FD54CE}" type="presParOf" srcId="{9BE352E3-3F16-42D2-BF81-15548EDD7331}" destId="{A90C7E75-F7E5-4763-B6A3-28839F3516F8}" srcOrd="0" destOrd="0" presId="urn:microsoft.com/office/officeart/2009/3/layout/HorizontalOrganizationChart"/>
    <dgm:cxn modelId="{A78A6D85-8EE0-4B28-9EAD-3E82B665AB12}" type="presParOf" srcId="{9BE352E3-3F16-42D2-BF81-15548EDD7331}" destId="{73682404-0023-469C-9F0A-85C28BD11D32}" srcOrd="1" destOrd="0" presId="urn:microsoft.com/office/officeart/2009/3/layout/HorizontalOrganizationChart"/>
    <dgm:cxn modelId="{EA5B25DC-8AD6-48B1-B3C2-F32073681ABF}" type="presParOf" srcId="{74F13DEF-9580-478A-BF06-6CD6BE70A442}" destId="{DF1BC1CD-3551-477D-A111-4671D8DB1834}" srcOrd="1" destOrd="0" presId="urn:microsoft.com/office/officeart/2009/3/layout/HorizontalOrganizationChart"/>
    <dgm:cxn modelId="{0749A408-4BFC-4B60-9D9C-0E611306CE19}" type="presParOf" srcId="{DF1BC1CD-3551-477D-A111-4671D8DB1834}" destId="{7624BF97-114F-433B-BCD6-6B3387422258}" srcOrd="0" destOrd="0" presId="urn:microsoft.com/office/officeart/2009/3/layout/HorizontalOrganizationChart"/>
    <dgm:cxn modelId="{1BF89147-6480-459C-B012-393E2720258B}" type="presParOf" srcId="{DF1BC1CD-3551-477D-A111-4671D8DB1834}" destId="{91EEF33F-E2C5-4B08-BAEA-78772AA8A4D3}" srcOrd="1" destOrd="0" presId="urn:microsoft.com/office/officeart/2009/3/layout/HorizontalOrganizationChart"/>
    <dgm:cxn modelId="{5289A00E-90CC-4576-B845-AF9E625CA1E8}" type="presParOf" srcId="{91EEF33F-E2C5-4B08-BAEA-78772AA8A4D3}" destId="{916AC3DF-6070-4B0C-9619-401230E581CE}" srcOrd="0" destOrd="0" presId="urn:microsoft.com/office/officeart/2009/3/layout/HorizontalOrganizationChart"/>
    <dgm:cxn modelId="{8063D387-829C-4E92-BA8D-49BB89ACD9BA}" type="presParOf" srcId="{916AC3DF-6070-4B0C-9619-401230E581CE}" destId="{34CF90F0-40B9-43C4-8003-7D01BC59F221}" srcOrd="0" destOrd="0" presId="urn:microsoft.com/office/officeart/2009/3/layout/HorizontalOrganizationChart"/>
    <dgm:cxn modelId="{08C1CF54-232B-460A-ADDA-735E484D3894}" type="presParOf" srcId="{916AC3DF-6070-4B0C-9619-401230E581CE}" destId="{7740CD09-9D64-4C63-AE26-96A033C37E22}" srcOrd="1" destOrd="0" presId="urn:microsoft.com/office/officeart/2009/3/layout/HorizontalOrganizationChart"/>
    <dgm:cxn modelId="{ECB1C15B-FA5D-41EA-82A2-1D67534335C3}" type="presParOf" srcId="{91EEF33F-E2C5-4B08-BAEA-78772AA8A4D3}" destId="{9C317A31-F945-4341-9576-143C00443B5F}" srcOrd="1" destOrd="0" presId="urn:microsoft.com/office/officeart/2009/3/layout/HorizontalOrganizationChart"/>
    <dgm:cxn modelId="{776495EC-F2F5-411E-8823-13590200BB64}" type="presParOf" srcId="{91EEF33F-E2C5-4B08-BAEA-78772AA8A4D3}" destId="{F15B1AF5-3BA7-409B-96F6-7B21469AB3FB}" srcOrd="2" destOrd="0" presId="urn:microsoft.com/office/officeart/2009/3/layout/HorizontalOrganizationChart"/>
    <dgm:cxn modelId="{DA9BAB14-A7B1-4A7E-989D-C8E01B8AC0ED}" type="presParOf" srcId="{DF1BC1CD-3551-477D-A111-4671D8DB1834}" destId="{86AD7DE5-F072-4CB3-A562-2BF7ED19CBD7}" srcOrd="2" destOrd="0" presId="urn:microsoft.com/office/officeart/2009/3/layout/HorizontalOrganizationChart"/>
    <dgm:cxn modelId="{68D5876F-8D3B-4074-8B3A-0317BF7DD7BC}" type="presParOf" srcId="{DF1BC1CD-3551-477D-A111-4671D8DB1834}" destId="{4FD5E58F-94EF-4832-B30E-24ABE3C9580C}" srcOrd="3" destOrd="0" presId="urn:microsoft.com/office/officeart/2009/3/layout/HorizontalOrganizationChart"/>
    <dgm:cxn modelId="{B715434C-5678-41B6-B98B-555D4DAF3D04}" type="presParOf" srcId="{4FD5E58F-94EF-4832-B30E-24ABE3C9580C}" destId="{E741853D-2C7A-4451-B67E-1B1FE7E9C02E}" srcOrd="0" destOrd="0" presId="urn:microsoft.com/office/officeart/2009/3/layout/HorizontalOrganizationChart"/>
    <dgm:cxn modelId="{04F6589C-FE0A-45A3-956D-1AACFF4963B2}" type="presParOf" srcId="{E741853D-2C7A-4451-B67E-1B1FE7E9C02E}" destId="{012EC68F-3FA1-40D7-BDC2-3A3055B3013C}" srcOrd="0" destOrd="0" presId="urn:microsoft.com/office/officeart/2009/3/layout/HorizontalOrganizationChart"/>
    <dgm:cxn modelId="{9C12E05F-D155-4535-B6C9-E63EC4BB18B4}" type="presParOf" srcId="{E741853D-2C7A-4451-B67E-1B1FE7E9C02E}" destId="{B6FA45C3-3841-42A9-B783-391538DAB03F}" srcOrd="1" destOrd="0" presId="urn:microsoft.com/office/officeart/2009/3/layout/HorizontalOrganizationChart"/>
    <dgm:cxn modelId="{36258627-2937-4F17-9056-AAE29D0F9750}" type="presParOf" srcId="{4FD5E58F-94EF-4832-B30E-24ABE3C9580C}" destId="{C39DD8AD-5B99-4F82-88CE-8133AB6EE187}" srcOrd="1" destOrd="0" presId="urn:microsoft.com/office/officeart/2009/3/layout/HorizontalOrganizationChart"/>
    <dgm:cxn modelId="{170AFA62-B0B4-435D-A74C-CDC9521C6EFB}" type="presParOf" srcId="{4FD5E58F-94EF-4832-B30E-24ABE3C9580C}" destId="{6B17A4C1-6D6E-4CF9-89B5-B09965E1CB1A}" srcOrd="2" destOrd="0" presId="urn:microsoft.com/office/officeart/2009/3/layout/HorizontalOrganizationChart"/>
    <dgm:cxn modelId="{93C724E2-CC63-4957-9129-FA1492D17CE7}" type="presParOf" srcId="{DF1BC1CD-3551-477D-A111-4671D8DB1834}" destId="{0509875F-A560-416C-94C3-D3EEE1493B40}" srcOrd="4" destOrd="0" presId="urn:microsoft.com/office/officeart/2009/3/layout/HorizontalOrganizationChart"/>
    <dgm:cxn modelId="{EA89736B-9EE1-460E-A77E-F80946329603}" type="presParOf" srcId="{DF1BC1CD-3551-477D-A111-4671D8DB1834}" destId="{084B2EC6-2083-4836-A430-464F3082357D}" srcOrd="5" destOrd="0" presId="urn:microsoft.com/office/officeart/2009/3/layout/HorizontalOrganizationChart"/>
    <dgm:cxn modelId="{7037D74A-3D63-4BD1-8F41-017E5C5D0069}" type="presParOf" srcId="{084B2EC6-2083-4836-A430-464F3082357D}" destId="{F3FA0152-515D-4AD9-96E8-E66A55444729}" srcOrd="0" destOrd="0" presId="urn:microsoft.com/office/officeart/2009/3/layout/HorizontalOrganizationChart"/>
    <dgm:cxn modelId="{81EE2455-4918-43A1-91C0-79152E33C6D4}" type="presParOf" srcId="{F3FA0152-515D-4AD9-96E8-E66A55444729}" destId="{9C1FB1F5-C729-402B-B8C7-B66BBDE1F913}" srcOrd="0" destOrd="0" presId="urn:microsoft.com/office/officeart/2009/3/layout/HorizontalOrganizationChart"/>
    <dgm:cxn modelId="{93A01064-D15B-4D52-B8EB-3988C43D5F9F}" type="presParOf" srcId="{F3FA0152-515D-4AD9-96E8-E66A55444729}" destId="{F469AA5E-C0CA-4799-A5A1-1A8E739EC8CB}" srcOrd="1" destOrd="0" presId="urn:microsoft.com/office/officeart/2009/3/layout/HorizontalOrganizationChart"/>
    <dgm:cxn modelId="{C01D418B-EB2D-44E4-B935-5ACCA7FEB3AC}" type="presParOf" srcId="{084B2EC6-2083-4836-A430-464F3082357D}" destId="{738CD1EB-FC57-40A5-933C-36A8202D998D}" srcOrd="1" destOrd="0" presId="urn:microsoft.com/office/officeart/2009/3/layout/HorizontalOrganizationChart"/>
    <dgm:cxn modelId="{69A37517-CBE1-4EC2-A97F-7DE2D84D6CA9}" type="presParOf" srcId="{084B2EC6-2083-4836-A430-464F3082357D}" destId="{F19AD7BC-42F5-4932-A612-D7053CC73AC7}" srcOrd="2" destOrd="0" presId="urn:microsoft.com/office/officeart/2009/3/layout/HorizontalOrganizationChart"/>
    <dgm:cxn modelId="{F84C0ED7-C696-47A9-AE89-482CC961B10C}" type="presParOf" srcId="{74F13DEF-9580-478A-BF06-6CD6BE70A442}" destId="{3533B76D-7B4A-498D-9AB3-0478D88CD963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30B6C8-6159-4ABE-AB06-1F47D9DFFF4A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7FD50F-1674-43E6-821F-E6213F1F7C25}">
      <dgm:prSet phldrT="[Текст]" custT="1"/>
      <dgm:spPr>
        <a:xfrm>
          <a:off x="925191" y="-708239"/>
          <a:ext cx="6399475" cy="2874337"/>
        </a:xfrm>
        <a:prstGeom prst="roundRect">
          <a:avLst>
            <a:gd name="adj" fmla="val 10000"/>
          </a:avLst>
        </a:prstGeom>
        <a:noFill/>
        <a:ln w="28575" cap="rnd" cmpd="sng" algn="ctr">
          <a:solidFill>
            <a:scrgbClr r="0" g="0" b="0"/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Идея проекта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«Инклюзивный театр «Детские ладошки» для </a:t>
          </a:r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сенсорного и речевого развития, социальной </a:t>
          </a:r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интеграции детей с ОВЗ и детей, не посещающих детский сад»</a:t>
          </a:r>
          <a:endParaRPr lang="ru-RU" sz="2400" b="1" dirty="0" smtClean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(комплекс развивающих занятий по театрализованной деятельности, консультаций, развлечений -2 раза в неделю в течение 3 месяцев</a:t>
          </a:r>
          <a:endParaRPr lang="ru-RU" sz="1800" b="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2E4E2AE-1F77-4CB0-AD61-A093D68B7251}" type="parTrans" cxnId="{B9C49ECC-0E56-45FC-A40A-5C38008B1F6C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1CC977-6860-4EF9-8FF8-B269C8935862}" type="sibTrans" cxnId="{B9C49ECC-0E56-45FC-A40A-5C38008B1F6C}">
      <dgm:prSet/>
      <dgm:spPr>
        <a:xfrm rot="2162572">
          <a:off x="5149431" y="2332202"/>
          <a:ext cx="1012230" cy="494508"/>
        </a:xfrm>
        <a:prstGeom prst="leftRightArrow">
          <a:avLst>
            <a:gd name="adj1" fmla="val 60000"/>
            <a:gd name="adj2" fmla="val 50000"/>
          </a:avLst>
        </a:prstGeom>
        <a:solidFill>
          <a:srgbClr val="83992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3224327-CDAC-4747-9928-BF0DA8FF5AE8}">
      <dgm:prSet phldrT="[Текст]" custT="1"/>
      <dgm:spPr>
        <a:xfrm>
          <a:off x="4926170" y="2751119"/>
          <a:ext cx="3343894" cy="2789960"/>
        </a:xfrm>
        <a:prstGeom prst="roundRect">
          <a:avLst>
            <a:gd name="adj" fmla="val 10000"/>
          </a:avLst>
        </a:prstGeom>
        <a:noFill/>
        <a:ln w="19050" cap="rnd" cmpd="sng" algn="ctr">
          <a:solidFill>
            <a:scrgbClr r="0" g="0" b="0"/>
          </a:solidFill>
          <a:prstDash val="solid"/>
        </a:ln>
        <a:effectLst/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Дистанционная форма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(онлайн)-  на платформе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«Система дистанционного обучения Ё-</a:t>
          </a:r>
          <a:r>
            <a:rPr lang="ru-RU" sz="2000" b="1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Стади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»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(консультации, мастер-классы, трансляция театрализованных представлений, общение с педагогами и пр.)</a:t>
          </a:r>
        </a:p>
      </dgm:t>
    </dgm:pt>
    <dgm:pt modelId="{E4BFAFA1-7B86-43C5-9DEF-CABDC9336C74}" type="parTrans" cxnId="{BBA1AD3C-10E5-41A5-91F4-1458E4778038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3D82D6-4F7D-4B34-A75C-09F588C65F09}" type="sibTrans" cxnId="{BBA1AD3C-10E5-41A5-91F4-1458E4778038}">
      <dgm:prSet/>
      <dgm:spPr>
        <a:xfrm rot="10691629">
          <a:off x="3714502" y="3973481"/>
          <a:ext cx="1033554" cy="494508"/>
        </a:xfrm>
        <a:prstGeom prst="leftRightArrow">
          <a:avLst>
            <a:gd name="adj1" fmla="val 60000"/>
            <a:gd name="adj2" fmla="val 50000"/>
          </a:avLst>
        </a:prstGeom>
        <a:solidFill>
          <a:srgbClr val="83992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0A71A2A-2387-4C8B-AEA9-858ED80AB9D2}">
      <dgm:prSet phldrT="[Текст]" custT="1"/>
      <dgm:spPr>
        <a:xfrm>
          <a:off x="277946" y="3074284"/>
          <a:ext cx="3258443" cy="2439480"/>
        </a:xfrm>
        <a:prstGeom prst="roundRect">
          <a:avLst>
            <a:gd name="adj" fmla="val 10000"/>
          </a:avLst>
        </a:prstGeom>
        <a:noFill/>
        <a:ln w="19050" cap="rnd" cmpd="sng" algn="ctr">
          <a:solidFill>
            <a:scrgbClr r="0" g="0" b="0"/>
          </a:solidFill>
          <a:prstDash val="solid"/>
        </a:ln>
        <a:effectLst/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Непосредственное общение (офлайн) –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вечернее время (</a:t>
          </a: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индивидуальные и групповые развивающие занятия по театрализованной деятельности) и  выходные дни (суббота - общие итоговые праздничные мероприятия). </a:t>
          </a:r>
          <a:endParaRPr lang="ru-RU" sz="1800" b="1" dirty="0" smtClean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1CC6082-2F69-46C7-A509-F74E4447D2F6}" type="parTrans" cxnId="{131F5609-E06F-4C2F-900E-D62A01E9AE5D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D84DD-A261-42EB-93FD-17592D043DE5}" type="sibTrans" cxnId="{131F5609-E06F-4C2F-900E-D62A01E9AE5D}">
      <dgm:prSet/>
      <dgm:spPr>
        <a:xfrm rot="18113086">
          <a:off x="2497873" y="2372937"/>
          <a:ext cx="901092" cy="494508"/>
        </a:xfrm>
        <a:prstGeom prst="leftRightArrow">
          <a:avLst>
            <a:gd name="adj1" fmla="val 60000"/>
            <a:gd name="adj2" fmla="val 50000"/>
          </a:avLst>
        </a:prstGeom>
        <a:solidFill>
          <a:srgbClr val="83992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8016BA0-48C8-4E53-BD59-F6611A5FDAAB}" type="pres">
      <dgm:prSet presAssocID="{C530B6C8-6159-4ABE-AB06-1F47D9DFFF4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4A3519-D81F-42EE-9F38-A3431E80C864}" type="pres">
      <dgm:prSet presAssocID="{667FD50F-1674-43E6-821F-E6213F1F7C25}" presName="node" presStyleLbl="node1" presStyleIdx="0" presStyleCnt="3" custScaleX="251179" custScaleY="187503" custRadScaleRad="106603" custRadScaleInc="-3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E6D34F-B6D8-443F-8E07-8F0DB2581148}" type="pres">
      <dgm:prSet presAssocID="{C51CC977-6860-4EF9-8FF8-B269C8935862}" presName="sibTrans" presStyleLbl="sibTrans2D1" presStyleIdx="0" presStyleCnt="3" custAng="20587093" custScaleX="144550" custScaleY="69293" custLinFactNeighborX="48250" custLinFactNeighborY="24438"/>
      <dgm:spPr/>
      <dgm:t>
        <a:bodyPr/>
        <a:lstStyle/>
        <a:p>
          <a:endParaRPr lang="ru-RU"/>
        </a:p>
      </dgm:t>
    </dgm:pt>
    <dgm:pt modelId="{44BB96B2-5C7D-4845-9A3F-6756C5EF4227}" type="pres">
      <dgm:prSet presAssocID="{C51CC977-6860-4EF9-8FF8-B269C8935862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3BEFEEB1-8B70-4772-B8C6-7D478C092687}" type="pres">
      <dgm:prSet presAssocID="{F3224327-CDAC-4747-9928-BF0DA8FF5AE8}" presName="node" presStyleLbl="node1" presStyleIdx="1" presStyleCnt="3" custScaleX="118336" custScaleY="197466" custRadScaleRad="92242" custRadScaleInc="-21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97538C-E00F-49A8-8D8C-30CE063DEC0F}" type="pres">
      <dgm:prSet presAssocID="{193D82D6-4F7D-4B34-A75C-09F588C65F09}" presName="sibTrans" presStyleLbl="sibTrans2D1" presStyleIdx="1" presStyleCnt="3" custScaleX="178898"/>
      <dgm:spPr/>
      <dgm:t>
        <a:bodyPr/>
        <a:lstStyle/>
        <a:p>
          <a:endParaRPr lang="ru-RU"/>
        </a:p>
      </dgm:t>
    </dgm:pt>
    <dgm:pt modelId="{583AEE76-D0E1-4712-A0D7-10AA3E983126}" type="pres">
      <dgm:prSet presAssocID="{193D82D6-4F7D-4B34-A75C-09F588C65F09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215E0113-04FE-4CFB-B0BD-408D5EBCAA79}" type="pres">
      <dgm:prSet presAssocID="{40A71A2A-2387-4C8B-AEA9-858ED80AB9D2}" presName="node" presStyleLbl="node1" presStyleIdx="2" presStyleCnt="3" custScaleX="134843" custScaleY="193587" custRadScaleRad="92617" custRadScaleInc="16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C288CC-21DE-452B-8436-9C33D516B576}" type="pres">
      <dgm:prSet presAssocID="{B64D84DD-A261-42EB-93FD-17592D043DE5}" presName="sibTrans" presStyleLbl="sibTrans2D1" presStyleIdx="2" presStyleCnt="3" custAng="1678848" custScaleX="153332" custScaleY="61929"/>
      <dgm:spPr/>
      <dgm:t>
        <a:bodyPr/>
        <a:lstStyle/>
        <a:p>
          <a:endParaRPr lang="ru-RU"/>
        </a:p>
      </dgm:t>
    </dgm:pt>
    <dgm:pt modelId="{C70A195A-4EEA-4E2C-B02C-39712C39101B}" type="pres">
      <dgm:prSet presAssocID="{B64D84DD-A261-42EB-93FD-17592D043DE5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27D37B3B-2B85-4F3A-B11C-164256287BBA}" type="presOf" srcId="{40A71A2A-2387-4C8B-AEA9-858ED80AB9D2}" destId="{215E0113-04FE-4CFB-B0BD-408D5EBCAA79}" srcOrd="0" destOrd="0" presId="urn:microsoft.com/office/officeart/2005/8/layout/cycle7"/>
    <dgm:cxn modelId="{B9C49ECC-0E56-45FC-A40A-5C38008B1F6C}" srcId="{C530B6C8-6159-4ABE-AB06-1F47D9DFFF4A}" destId="{667FD50F-1674-43E6-821F-E6213F1F7C25}" srcOrd="0" destOrd="0" parTransId="{32E4E2AE-1F77-4CB0-AD61-A093D68B7251}" sibTransId="{C51CC977-6860-4EF9-8FF8-B269C8935862}"/>
    <dgm:cxn modelId="{BF9A655C-FD08-4292-8928-11E3FEF1768E}" type="presOf" srcId="{193D82D6-4F7D-4B34-A75C-09F588C65F09}" destId="{DE97538C-E00F-49A8-8D8C-30CE063DEC0F}" srcOrd="0" destOrd="0" presId="urn:microsoft.com/office/officeart/2005/8/layout/cycle7"/>
    <dgm:cxn modelId="{1C730403-5821-4A91-B6CD-31854BA87A36}" type="presOf" srcId="{C51CC977-6860-4EF9-8FF8-B269C8935862}" destId="{44BB96B2-5C7D-4845-9A3F-6756C5EF4227}" srcOrd="1" destOrd="0" presId="urn:microsoft.com/office/officeart/2005/8/layout/cycle7"/>
    <dgm:cxn modelId="{728E5BC7-9578-49AC-B118-F4A67436B81E}" type="presOf" srcId="{667FD50F-1674-43E6-821F-E6213F1F7C25}" destId="{304A3519-D81F-42EE-9F38-A3431E80C864}" srcOrd="0" destOrd="0" presId="urn:microsoft.com/office/officeart/2005/8/layout/cycle7"/>
    <dgm:cxn modelId="{9441CF6E-A793-47AE-9F95-AC37C8C0D19D}" type="presOf" srcId="{F3224327-CDAC-4747-9928-BF0DA8FF5AE8}" destId="{3BEFEEB1-8B70-4772-B8C6-7D478C092687}" srcOrd="0" destOrd="0" presId="urn:microsoft.com/office/officeart/2005/8/layout/cycle7"/>
    <dgm:cxn modelId="{BBA1AD3C-10E5-41A5-91F4-1458E4778038}" srcId="{C530B6C8-6159-4ABE-AB06-1F47D9DFFF4A}" destId="{F3224327-CDAC-4747-9928-BF0DA8FF5AE8}" srcOrd="1" destOrd="0" parTransId="{E4BFAFA1-7B86-43C5-9DEF-CABDC9336C74}" sibTransId="{193D82D6-4F7D-4B34-A75C-09F588C65F09}"/>
    <dgm:cxn modelId="{1167C083-F5DE-4815-B96D-3935544254D7}" type="presOf" srcId="{B64D84DD-A261-42EB-93FD-17592D043DE5}" destId="{67C288CC-21DE-452B-8436-9C33D516B576}" srcOrd="0" destOrd="0" presId="urn:microsoft.com/office/officeart/2005/8/layout/cycle7"/>
    <dgm:cxn modelId="{131F5609-E06F-4C2F-900E-D62A01E9AE5D}" srcId="{C530B6C8-6159-4ABE-AB06-1F47D9DFFF4A}" destId="{40A71A2A-2387-4C8B-AEA9-858ED80AB9D2}" srcOrd="2" destOrd="0" parTransId="{11CC6082-2F69-46C7-A509-F74E4447D2F6}" sibTransId="{B64D84DD-A261-42EB-93FD-17592D043DE5}"/>
    <dgm:cxn modelId="{8BE8F3DD-4307-4312-87F4-21473E1EDE7E}" type="presOf" srcId="{C51CC977-6860-4EF9-8FF8-B269C8935862}" destId="{04E6D34F-B6D8-443F-8E07-8F0DB2581148}" srcOrd="0" destOrd="0" presId="urn:microsoft.com/office/officeart/2005/8/layout/cycle7"/>
    <dgm:cxn modelId="{C8937546-51C3-4A23-B09E-2C3E0F9A5D43}" type="presOf" srcId="{C530B6C8-6159-4ABE-AB06-1F47D9DFFF4A}" destId="{08016BA0-48C8-4E53-BD59-F6611A5FDAAB}" srcOrd="0" destOrd="0" presId="urn:microsoft.com/office/officeart/2005/8/layout/cycle7"/>
    <dgm:cxn modelId="{A319B93C-B900-4369-9EE5-5E3D036BB8E5}" type="presOf" srcId="{B64D84DD-A261-42EB-93FD-17592D043DE5}" destId="{C70A195A-4EEA-4E2C-B02C-39712C39101B}" srcOrd="1" destOrd="0" presId="urn:microsoft.com/office/officeart/2005/8/layout/cycle7"/>
    <dgm:cxn modelId="{0C50D4C3-B344-469A-9DFB-B9167C551854}" type="presOf" srcId="{193D82D6-4F7D-4B34-A75C-09F588C65F09}" destId="{583AEE76-D0E1-4712-A0D7-10AA3E983126}" srcOrd="1" destOrd="0" presId="urn:microsoft.com/office/officeart/2005/8/layout/cycle7"/>
    <dgm:cxn modelId="{03748347-C4F3-4AE0-9DE0-752A0E3917F7}" type="presParOf" srcId="{08016BA0-48C8-4E53-BD59-F6611A5FDAAB}" destId="{304A3519-D81F-42EE-9F38-A3431E80C864}" srcOrd="0" destOrd="0" presId="urn:microsoft.com/office/officeart/2005/8/layout/cycle7"/>
    <dgm:cxn modelId="{072FE67F-C48E-427C-AB03-6940B60F9074}" type="presParOf" srcId="{08016BA0-48C8-4E53-BD59-F6611A5FDAAB}" destId="{04E6D34F-B6D8-443F-8E07-8F0DB2581148}" srcOrd="1" destOrd="0" presId="urn:microsoft.com/office/officeart/2005/8/layout/cycle7"/>
    <dgm:cxn modelId="{EACC2CE0-CD6D-434D-89A4-B437D691291A}" type="presParOf" srcId="{04E6D34F-B6D8-443F-8E07-8F0DB2581148}" destId="{44BB96B2-5C7D-4845-9A3F-6756C5EF4227}" srcOrd="0" destOrd="0" presId="urn:microsoft.com/office/officeart/2005/8/layout/cycle7"/>
    <dgm:cxn modelId="{1C3B92BE-05B6-4DB3-AB5D-04933430DB27}" type="presParOf" srcId="{08016BA0-48C8-4E53-BD59-F6611A5FDAAB}" destId="{3BEFEEB1-8B70-4772-B8C6-7D478C092687}" srcOrd="2" destOrd="0" presId="urn:microsoft.com/office/officeart/2005/8/layout/cycle7"/>
    <dgm:cxn modelId="{29C25E18-C3A0-4915-AD79-B057B70A4AE5}" type="presParOf" srcId="{08016BA0-48C8-4E53-BD59-F6611A5FDAAB}" destId="{DE97538C-E00F-49A8-8D8C-30CE063DEC0F}" srcOrd="3" destOrd="0" presId="urn:microsoft.com/office/officeart/2005/8/layout/cycle7"/>
    <dgm:cxn modelId="{52063191-BB9B-4DC4-B2E1-0057764C4EEE}" type="presParOf" srcId="{DE97538C-E00F-49A8-8D8C-30CE063DEC0F}" destId="{583AEE76-D0E1-4712-A0D7-10AA3E983126}" srcOrd="0" destOrd="0" presId="urn:microsoft.com/office/officeart/2005/8/layout/cycle7"/>
    <dgm:cxn modelId="{FB665C63-1091-4EBA-B696-3D43EF1BB9A6}" type="presParOf" srcId="{08016BA0-48C8-4E53-BD59-F6611A5FDAAB}" destId="{215E0113-04FE-4CFB-B0BD-408D5EBCAA79}" srcOrd="4" destOrd="0" presId="urn:microsoft.com/office/officeart/2005/8/layout/cycle7"/>
    <dgm:cxn modelId="{A82241A8-B47F-4BEA-9AB4-1488877E4FD2}" type="presParOf" srcId="{08016BA0-48C8-4E53-BD59-F6611A5FDAAB}" destId="{67C288CC-21DE-452B-8436-9C33D516B576}" srcOrd="5" destOrd="0" presId="urn:microsoft.com/office/officeart/2005/8/layout/cycle7"/>
    <dgm:cxn modelId="{3BB9E825-E344-4BDD-A9B4-0918F4421781}" type="presParOf" srcId="{67C288CC-21DE-452B-8436-9C33D516B576}" destId="{C70A195A-4EEA-4E2C-B02C-39712C39101B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9875F-A560-416C-94C3-D3EEE1493B40}">
      <dsp:nvSpPr>
        <dsp:cNvPr id="0" name=""/>
        <dsp:cNvSpPr/>
      </dsp:nvSpPr>
      <dsp:spPr>
        <a:xfrm>
          <a:off x="2611413" y="2305566"/>
          <a:ext cx="730582" cy="1538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4650" y="0"/>
              </a:lnTo>
              <a:lnTo>
                <a:pt x="364650" y="1538377"/>
              </a:lnTo>
              <a:lnTo>
                <a:pt x="730582" y="1538377"/>
              </a:lnTo>
            </a:path>
          </a:pathLst>
        </a:custGeom>
        <a:noFill/>
        <a:ln w="15875" cap="rnd" cmpd="sng" algn="ctr">
          <a:solidFill>
            <a:srgbClr val="83992A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AD7DE5-F072-4CB3-A562-2BF7ED19CBD7}">
      <dsp:nvSpPr>
        <dsp:cNvPr id="0" name=""/>
        <dsp:cNvSpPr/>
      </dsp:nvSpPr>
      <dsp:spPr>
        <a:xfrm>
          <a:off x="2611413" y="2224717"/>
          <a:ext cx="7305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0848"/>
              </a:moveTo>
              <a:lnTo>
                <a:pt x="364650" y="80848"/>
              </a:lnTo>
              <a:lnTo>
                <a:pt x="364650" y="45720"/>
              </a:lnTo>
              <a:lnTo>
                <a:pt x="730582" y="45720"/>
              </a:lnTo>
            </a:path>
          </a:pathLst>
        </a:custGeom>
        <a:noFill/>
        <a:ln w="15875" cap="rnd" cmpd="sng" algn="ctr">
          <a:solidFill>
            <a:srgbClr val="83992A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24BF97-114F-433B-BCD6-6B3387422258}">
      <dsp:nvSpPr>
        <dsp:cNvPr id="0" name=""/>
        <dsp:cNvSpPr/>
      </dsp:nvSpPr>
      <dsp:spPr>
        <a:xfrm>
          <a:off x="2611413" y="724627"/>
          <a:ext cx="730582" cy="1580939"/>
        </a:xfrm>
        <a:custGeom>
          <a:avLst/>
          <a:gdLst/>
          <a:ahLst/>
          <a:cxnLst/>
          <a:rect l="0" t="0" r="0" b="0"/>
          <a:pathLst>
            <a:path>
              <a:moveTo>
                <a:pt x="0" y="1580939"/>
              </a:moveTo>
              <a:lnTo>
                <a:pt x="364650" y="1580939"/>
              </a:lnTo>
              <a:lnTo>
                <a:pt x="364650" y="0"/>
              </a:lnTo>
              <a:lnTo>
                <a:pt x="730582" y="0"/>
              </a:lnTo>
            </a:path>
          </a:pathLst>
        </a:custGeom>
        <a:noFill/>
        <a:ln w="15875" cap="rnd" cmpd="sng" algn="ctr">
          <a:solidFill>
            <a:srgbClr val="83992A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C7E75-F7E5-4763-B6A3-28839F3516F8}">
      <dsp:nvSpPr>
        <dsp:cNvPr id="0" name=""/>
        <dsp:cNvSpPr/>
      </dsp:nvSpPr>
      <dsp:spPr>
        <a:xfrm>
          <a:off x="1406" y="1747520"/>
          <a:ext cx="2610007" cy="1116091"/>
        </a:xfrm>
        <a:prstGeom prst="rect">
          <a:avLst/>
        </a:prstGeom>
        <a:solidFill>
          <a:srgbClr val="83992A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Этапы реализации проекта</a:t>
          </a:r>
          <a:endParaRPr lang="ru-RU" sz="24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406" y="1747520"/>
        <a:ext cx="2610007" cy="1116091"/>
      </dsp:txXfrm>
    </dsp:sp>
    <dsp:sp modelId="{34CF90F0-40B9-43C4-8003-7D01BC59F221}">
      <dsp:nvSpPr>
        <dsp:cNvPr id="0" name=""/>
        <dsp:cNvSpPr/>
      </dsp:nvSpPr>
      <dsp:spPr>
        <a:xfrm>
          <a:off x="3341996" y="194277"/>
          <a:ext cx="3659316" cy="1060699"/>
        </a:xfrm>
        <a:prstGeom prst="rect">
          <a:avLst/>
        </a:prstGeom>
        <a:solidFill>
          <a:srgbClr val="83992A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Подготовительный –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июль 2021 года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endParaRPr lang="ru-RU" sz="24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341996" y="194277"/>
        <a:ext cx="3659316" cy="1060699"/>
      </dsp:txXfrm>
    </dsp:sp>
    <dsp:sp modelId="{012EC68F-3FA1-40D7-BDC2-3A3055B3013C}">
      <dsp:nvSpPr>
        <dsp:cNvPr id="0" name=""/>
        <dsp:cNvSpPr/>
      </dsp:nvSpPr>
      <dsp:spPr>
        <a:xfrm>
          <a:off x="3341996" y="1712391"/>
          <a:ext cx="3659316" cy="1116091"/>
        </a:xfrm>
        <a:prstGeom prst="rect">
          <a:avLst/>
        </a:prstGeom>
        <a:solidFill>
          <a:srgbClr val="83992A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2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Реализационный (основной) -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август 2021 года</a:t>
          </a:r>
          <a:endParaRPr lang="ru-RU" sz="24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341996" y="1712391"/>
        <a:ext cx="3659316" cy="1116091"/>
      </dsp:txXfrm>
    </dsp:sp>
    <dsp:sp modelId="{9C1FB1F5-C729-402B-B8C7-B66BBDE1F913}">
      <dsp:nvSpPr>
        <dsp:cNvPr id="0" name=""/>
        <dsp:cNvSpPr/>
      </dsp:nvSpPr>
      <dsp:spPr>
        <a:xfrm>
          <a:off x="3341996" y="3285897"/>
          <a:ext cx="3659316" cy="1116091"/>
        </a:xfrm>
        <a:prstGeom prst="rect">
          <a:avLst/>
        </a:prstGeom>
        <a:solidFill>
          <a:srgbClr val="83992A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Итоговый –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сентябрь 2021 года</a:t>
          </a:r>
          <a:endParaRPr lang="ru-RU" sz="24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341996" y="3285897"/>
        <a:ext cx="3659316" cy="11160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A3519-D81F-42EE-9F38-A3431E80C864}">
      <dsp:nvSpPr>
        <dsp:cNvPr id="0" name=""/>
        <dsp:cNvSpPr/>
      </dsp:nvSpPr>
      <dsp:spPr>
        <a:xfrm>
          <a:off x="714039" y="-651953"/>
          <a:ext cx="7097721" cy="2649194"/>
        </a:xfrm>
        <a:prstGeom prst="roundRect">
          <a:avLst>
            <a:gd name="adj" fmla="val 10000"/>
          </a:avLst>
        </a:prstGeom>
        <a:noFill/>
        <a:ln w="28575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Идея проекта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«Инклюзивный театр «Детские ладошки» для </a:t>
          </a: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сенсорного и речевого развития, социальной </a:t>
          </a: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интеграции детей с ОВЗ и детей, не посещающих детский сад»</a:t>
          </a:r>
          <a:endParaRPr lang="ru-RU" sz="2400" b="1" kern="1200" dirty="0" smtClean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(комплекс развивающих занятий по театрализованной деятельности, консультаций, развлечений -2 раза в неделю в течение 3 месяцев</a:t>
          </a:r>
          <a:endParaRPr lang="ru-RU" sz="1800" b="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791631" y="-574361"/>
        <a:ext cx="6942537" cy="2494010"/>
      </dsp:txXfrm>
    </dsp:sp>
    <dsp:sp modelId="{04E6D34F-B6D8-443F-8E07-8F0DB2581148}">
      <dsp:nvSpPr>
        <dsp:cNvPr id="0" name=""/>
        <dsp:cNvSpPr/>
      </dsp:nvSpPr>
      <dsp:spPr>
        <a:xfrm rot="2233374">
          <a:off x="5308517" y="2295555"/>
          <a:ext cx="995810" cy="342659"/>
        </a:xfrm>
        <a:prstGeom prst="leftRightArrow">
          <a:avLst>
            <a:gd name="adj1" fmla="val 60000"/>
            <a:gd name="adj2" fmla="val 50000"/>
          </a:avLst>
        </a:prstGeom>
        <a:solidFill>
          <a:srgbClr val="83992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411315" y="2364087"/>
        <a:ext cx="790214" cy="205595"/>
      </dsp:txXfrm>
    </dsp:sp>
    <dsp:sp modelId="{3BEFEEB1-8B70-4772-B8C6-7D478C092687}">
      <dsp:nvSpPr>
        <dsp:cNvPr id="0" name=""/>
        <dsp:cNvSpPr/>
      </dsp:nvSpPr>
      <dsp:spPr>
        <a:xfrm>
          <a:off x="5064145" y="2694833"/>
          <a:ext cx="3343894" cy="2789960"/>
        </a:xfrm>
        <a:prstGeom prst="roundRect">
          <a:avLst>
            <a:gd name="adj" fmla="val 10000"/>
          </a:avLst>
        </a:prstGeom>
        <a:noFill/>
        <a:ln w="1905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spcBef>
              <a:spcPct val="0"/>
            </a:spcBef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Дистанционная форма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(онлайн)-  на платформе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«Система дистанционного обучения Ё-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Стади</a:t>
          </a: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»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(консультации, мастер-классы, трансляция театрализованных представлений, общение с педагогами и пр.)</a:t>
          </a:r>
        </a:p>
      </dsp:txBody>
      <dsp:txXfrm>
        <a:off x="5145860" y="2776548"/>
        <a:ext cx="3180464" cy="2626530"/>
      </dsp:txXfrm>
    </dsp:sp>
    <dsp:sp modelId="{DE97538C-E00F-49A8-8D8C-30CE063DEC0F}">
      <dsp:nvSpPr>
        <dsp:cNvPr id="0" name=""/>
        <dsp:cNvSpPr/>
      </dsp:nvSpPr>
      <dsp:spPr>
        <a:xfrm rot="10699773">
          <a:off x="3877577" y="3907951"/>
          <a:ext cx="1232435" cy="494508"/>
        </a:xfrm>
        <a:prstGeom prst="leftRightArrow">
          <a:avLst>
            <a:gd name="adj1" fmla="val 60000"/>
            <a:gd name="adj2" fmla="val 50000"/>
          </a:avLst>
        </a:prstGeom>
        <a:solidFill>
          <a:srgbClr val="83992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4025929" y="4006853"/>
        <a:ext cx="935731" cy="296704"/>
      </dsp:txXfrm>
    </dsp:sp>
    <dsp:sp modelId="{215E0113-04FE-4CFB-B0BD-408D5EBCAA79}">
      <dsp:nvSpPr>
        <dsp:cNvPr id="0" name=""/>
        <dsp:cNvSpPr/>
      </dsp:nvSpPr>
      <dsp:spPr>
        <a:xfrm>
          <a:off x="113101" y="2859822"/>
          <a:ext cx="3810342" cy="2735154"/>
        </a:xfrm>
        <a:prstGeom prst="roundRect">
          <a:avLst>
            <a:gd name="adj" fmla="val 10000"/>
          </a:avLst>
        </a:prstGeom>
        <a:noFill/>
        <a:ln w="1905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Непосредственное общение (офлайн) –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вечернее время (</a:t>
          </a: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индивидуальные и групповые развивающие занятия по театрализованной деятельности) и  выходные дни (суббота - общие итоговые праздничные мероприятия). </a:t>
          </a:r>
          <a:endParaRPr lang="ru-RU" sz="1800" b="1" kern="1200" dirty="0" smtClean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93211" y="2939932"/>
        <a:ext cx="3650122" cy="2574934"/>
      </dsp:txXfrm>
    </dsp:sp>
    <dsp:sp modelId="{67C288CC-21DE-452B-8436-9C33D516B576}">
      <dsp:nvSpPr>
        <dsp:cNvPr id="0" name=""/>
        <dsp:cNvSpPr/>
      </dsp:nvSpPr>
      <dsp:spPr>
        <a:xfrm rot="19815054">
          <a:off x="2626001" y="2275409"/>
          <a:ext cx="1056309" cy="306244"/>
        </a:xfrm>
        <a:prstGeom prst="leftRightArrow">
          <a:avLst>
            <a:gd name="adj1" fmla="val 60000"/>
            <a:gd name="adj2" fmla="val 50000"/>
          </a:avLst>
        </a:prstGeom>
        <a:solidFill>
          <a:srgbClr val="83992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717874" y="2336658"/>
        <a:ext cx="872563" cy="1837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" descr="https://avatanplus.com/files/resources/mid/573afeb52e4c0154be72f3c6.png"/>
          <p:cNvPicPr>
            <a:picLocks noChangeAspect="1" noChangeArrowheads="1"/>
          </p:cNvPicPr>
          <p:nvPr userDrawn="1"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0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yt3.ggpht.com/a/AGF-l78g9qr0g_begJkuvrGC2Zy_FVCFjLzr66bJyA=s900-c-k-c0xffffffff-no-rj-mo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3" y="4365104"/>
            <a:ext cx="263691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eresta.by/wp-content/uploads/2018/10/00-8.jpeg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0"/>
            <a:ext cx="1547664" cy="178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ru-RU" alt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автономное дошкольное образовательное учреждение </a:t>
            </a:r>
            <a:r>
              <a:rPr lang="ru-RU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общеразвивающего вида № 8 с приоритетным осуществлением деятельности   по физическому направлению развития воспитанников» </a:t>
            </a:r>
            <a:r>
              <a:rPr lang="ru-RU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Инклюзивный театр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«Детские ладошки»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сенсорного и речевого развития, социальной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интеграции детей с ОВЗ 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не посещающих детский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успешной социализации детей с особыми возможностями здоровья в направлении 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«Жизнь без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границ»)</a:t>
            </a:r>
          </a:p>
          <a:p>
            <a:pPr marL="0" indent="0" algn="ct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Красноуфимск, 2021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72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проекта</a:t>
            </a:r>
            <a:b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«Инклюзивный театр «Детские ладошки»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7638"/>
            <a:ext cx="8856984" cy="50356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направления: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Настольный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«Сказка на ладошке»</a:t>
            </a:r>
          </a:p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(для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раннего дошкольного возраста и/или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с  нарушениями опорно-двигательной системы, интеллекта и эмоционально-волевой сферы):</a:t>
            </a:r>
          </a:p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театры-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бизибоды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магнитные театры, кукольные театры с резиновыми, деревянными, картонными игрушками, пальчиковые,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-ба-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(или театр «Петрушки»), перчаточные,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варежковые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пр.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Интерактивный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«Страна чудес»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 3 лет): театры марионеток, теней, ростовых кукол, на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фланелеграфе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</a:t>
            </a:r>
          </a:p>
          <a:p>
            <a:pPr marL="0" indent="0" algn="ctr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театрализованной деятельности дети 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ОВЗ смогут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посещать как совместно с родителями, так и в составе групп (подгрупп) детей.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желанию родителей с учетом возможностей и желания ребёнка дети с ОВЗ могут быть также включены в состав творческих объединений, функционирующих на базе детского сада.</a:t>
            </a:r>
          </a:p>
          <a:p>
            <a:pPr marL="0" indent="0" algn="ctr">
              <a:buNone/>
            </a:pPr>
            <a:endParaRPr lang="ru-RU" sz="1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проекта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712968" cy="5710890"/>
          </a:xfrm>
        </p:spPr>
        <p:txBody>
          <a:bodyPr>
            <a:no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Инклюзивного театра организуется для всех семей города, воспитывающих особых детей и детей, не посещающих детский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вечернее время (индивидуальные и групповые развивающие занятия) и/или  выходные дни без взимания платы с родителей (законных представителей) .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Программа, дни и время посещения, а также форма-групповая, подгрупповая, индивидуальная –все эти позиции будут определены для каждого ребёнка индивидуально с учетом возможностей его здоровья и согласованы родителями.  Один комплекс развивающих занятий рассчитан на 3 месяца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834" y="4221088"/>
            <a:ext cx="2956753" cy="2217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1" y="4402045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220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6091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507288" cy="439248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развивающих занятий помимо театрализованной деятельности с воспитателями будут включены занятия с учителем по адаптивной физкультуре, педагогом-психологом, учителем-логопедом, если у ребёнка (семьи) возникнет такая потребность (например, снять эмоциональное напряжение, скорректировать произношение, поработать над развитием моторики или помочь решить ряд других проблем, которые могут мешать ребёнку заниматься театрализованной деятельностью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специалисты готовы оказать консультационную помощь и поддержку родителям как в режиме непосредственного общения, так и в дистанционной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 на платформе дистанционного обучения «Ё-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окончании комплекса для детей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организуется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развлекательное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по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театрализованной деятельности  </a:t>
            </a: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мир театра», 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каждому ребёнку 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Предоставляется  возможность выступить  перед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зрительской аудиторией.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446" t="19470" r="13171" b="26739"/>
          <a:stretch/>
        </p:blipFill>
        <p:spPr>
          <a:xfrm>
            <a:off x="6372753" y="4193180"/>
            <a:ext cx="2678838" cy="2332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4797152"/>
            <a:ext cx="3384928" cy="1904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13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социальной значимости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432048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1)будут </a:t>
            </a: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удовлетворены потребности всех особых детей города дошкольного возраста в проведении развивающих занятий как в дистанционной форме, так и в режиме непосредственного общения;</a:t>
            </a:r>
          </a:p>
          <a:p>
            <a:pPr marL="0" indent="0">
              <a:buNone/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2)у </a:t>
            </a: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Заявителя накоплен опыт работы консультационного центра и службы ранней помощи, реализуются проекты «Лаборатория великих детских открытий для детей с ОВЗ», «Игровая площадка для двигательной активности и социальной интеграции детей с ОВЗ и детей, не посещающих детский сад»,  специалисты успешно оказывают комплексную помощь семьям с особыми детьми и детьми, не посещающими детский сад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137" y="3898325"/>
            <a:ext cx="1991478" cy="266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586" y="3508236"/>
            <a:ext cx="1938885" cy="2930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89" y="3777462"/>
            <a:ext cx="2175058" cy="2903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5797" y="4412759"/>
            <a:ext cx="2178719" cy="1632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6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социальной значимости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3)квалификация педагогов позволяет организовать развивающие занятия по театрализованной деятельности для детей данной категории  </a:t>
            </a:r>
          </a:p>
          <a:p>
            <a:pPr marL="0" lvl="0" indent="0">
              <a:buNone/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4)здание Заявителя проекта расположено в центре города, до него удобно добираться на всех видах транспорта (автобусы, маршрутные такси, автомобили), в здании есть просторные физкультурный и музыкальный зал, групповые помещения, которые станут основой для инклюзивного театра;</a:t>
            </a:r>
          </a:p>
          <a:p>
            <a:pPr marL="0" lvl="0" indent="0">
              <a:buNone/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5)оборудование здания соответствует требованиям к организации доступной среды (в здании предусмотрены пандусы, таблички Брайля, туалет для инвалидов, сайт для слабовидящих и др.).</a:t>
            </a:r>
          </a:p>
          <a:p>
            <a:pPr lvl="0"/>
            <a:endParaRPr lang="ru-RU" sz="8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29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848872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реализации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проект «Инклюзивный театр «Детские ладошки» для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сенсорного и речевого развития, социальной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интеграции детей с ОВЗ и детей, не посещающих детский сад» и календарь его работы.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90" y="2462159"/>
            <a:ext cx="2740838" cy="2055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67" t="24418" r="9767" b="-6511"/>
          <a:stretch/>
        </p:blipFill>
        <p:spPr>
          <a:xfrm>
            <a:off x="3600329" y="4529016"/>
            <a:ext cx="2211710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41" y="4496976"/>
            <a:ext cx="2856731" cy="2142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105" y="2462159"/>
            <a:ext cx="2701367" cy="2026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34" y="5138844"/>
            <a:ext cx="2413334" cy="16672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34" y="4561725"/>
            <a:ext cx="1364669" cy="1743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0070" y="3466186"/>
            <a:ext cx="2165798" cy="1217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1" y="2382112"/>
            <a:ext cx="2579392" cy="145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932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7660897" cy="778098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реализации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4983131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Выделены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частично оборудованы помещения под занятия Инклюзивного театра.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98" y="1743001"/>
            <a:ext cx="2533075" cy="1897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87" y="3676656"/>
            <a:ext cx="2554445" cy="493819"/>
          </a:xfrm>
          <a:prstGeom prst="rect">
            <a:avLst/>
          </a:prstGeom>
        </p:spPr>
      </p:pic>
      <p:pic>
        <p:nvPicPr>
          <p:cNvPr id="6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981" y="2127614"/>
            <a:ext cx="3133555" cy="1565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64536" y="3519835"/>
            <a:ext cx="3337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учителя-логопеда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5923954" y="6013371"/>
            <a:ext cx="2906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помещения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34"/>
          <a:stretch/>
        </p:blipFill>
        <p:spPr>
          <a:xfrm>
            <a:off x="6099553" y="4076029"/>
            <a:ext cx="1668848" cy="1732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401" y="4319602"/>
            <a:ext cx="1288335" cy="171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7"/>
          <a:stretch/>
        </p:blipFill>
        <p:spPr>
          <a:xfrm>
            <a:off x="3871218" y="4669036"/>
            <a:ext cx="2300864" cy="1430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60" y="1515602"/>
            <a:ext cx="1570080" cy="2093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5901"/>
          <a:stretch/>
        </p:blipFill>
        <p:spPr>
          <a:xfrm>
            <a:off x="7558402" y="1830834"/>
            <a:ext cx="1603537" cy="1436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3203848" y="3693552"/>
            <a:ext cx="3337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ранней помощи</a:t>
            </a:r>
          </a:p>
        </p:txBody>
      </p:sp>
      <p:pic>
        <p:nvPicPr>
          <p:cNvPr id="18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10" y="4713656"/>
            <a:ext cx="1339376" cy="1782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434" y="4630976"/>
            <a:ext cx="1194448" cy="1592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42" y="4137157"/>
            <a:ext cx="1287814" cy="171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1550179" y="6185566"/>
            <a:ext cx="2906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комната</a:t>
            </a:r>
          </a:p>
        </p:txBody>
      </p:sp>
    </p:spTree>
    <p:extLst>
      <p:ext uri="{BB962C8B-B14F-4D97-AF65-F5344CB8AC3E}">
        <p14:creationId xmlns:p14="http://schemas.microsoft.com/office/powerpoint/2010/main" val="19264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632848" cy="850106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реализации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5"/>
            <a:ext cx="8064896" cy="28803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повышение квалификации специалисты, владеющие технологиями работы с особыми детьми, и современными образовательными технологиями для работы в условиях интерактивной среды Инклюзивного театра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ctr">
              <a:buNone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семей с особыми детьми, ведётся набор желающих, осуществляется диагностика образовательных потребностей для определения комплекса развивающих занятий, выбора формы и режима их реализации.  </a:t>
            </a:r>
          </a:p>
          <a:p>
            <a:pPr marL="0" indent="0" algn="ct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1" y="4077071"/>
            <a:ext cx="4993406" cy="2683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435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139136" cy="922114"/>
          </a:xfrm>
        </p:spPr>
        <p:txBody>
          <a:bodyPr>
            <a:noAutofit/>
          </a:bodyPr>
          <a:lstStyle/>
          <a:p>
            <a:r>
              <a:rPr lang="ru-RU" sz="2800" b="1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специалистов, </a:t>
            </a:r>
            <a:br>
              <a:rPr lang="ru-RU" sz="2800" b="1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занятых в осуществлении проект</a:t>
            </a:r>
            <a:r>
              <a:rPr lang="ru-RU" sz="3200" b="1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а:</a:t>
            </a:r>
            <a:r>
              <a:rPr lang="ru-RU" sz="3200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8686800" cy="5328592"/>
          </a:xfrm>
        </p:spPr>
        <p:txBody>
          <a:bodyPr>
            <a:normAutofit fontScale="62500" lnSpcReduction="20000"/>
          </a:bodyPr>
          <a:lstStyle/>
          <a:p>
            <a:pPr lvl="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проекта (информирование о работе «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Инклюзивного театра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«Детские ладошки»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семьёй и ведение записи участников  проекта, составление расписания, контроль реализации проекта);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воспитатели (организация театрализованной деятельности по направлениям «Настольный театр «Сказка на ладошке» и интерактивный театр «Страна  чудес», в том числе в дистанционном формате);</a:t>
            </a:r>
          </a:p>
          <a:p>
            <a:pPr lvl="0" algn="just"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педагог-психолог (р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азвивающие занятия в  сенсорной комнате с сенсорным  интерактивным оборудованием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консультирование родителей);</a:t>
            </a:r>
          </a:p>
          <a:p>
            <a:pPr lvl="0" algn="just"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учитель-логопед, учитель –дефектолог (р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азвивающие занятия в  кабинете учителя-логопеда, логопедический массаж,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консультирование родителей);</a:t>
            </a:r>
          </a:p>
          <a:p>
            <a:pPr lvl="0" algn="just"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инструктор по физической культуре, учитель  адаптивной физической культуры, тренер (проведение занятий по адаптивной и/или лечебной физкультуре с использованием специального и реабилитационного оборудования и  тренажёров, консультирование родителей);</a:t>
            </a:r>
          </a:p>
          <a:p>
            <a:pPr lvl="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музыкальные руководители (проведение развивающих занятий с использованием специального и реабилитационного оборудования,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праздничных развлекательных мероприятий «Волшебный мир театра» по итогам  реализации проекта, консультирование родителей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434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906" y="188640"/>
            <a:ext cx="7042422" cy="79208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Количественные </a:t>
            </a:r>
            <a:r>
              <a:rPr lang="ru-RU" sz="2700" b="1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на начальном этапе реализации проекта:</a:t>
            </a:r>
            <a:r>
              <a:rPr lang="ru-RU" sz="2400" b="1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9"/>
            <a:ext cx="8435280" cy="374441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начальном этапе реализации проекта: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семей, посещающих Инклюзивный театр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менее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 положительной динамикой увеличения;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детей с ОВЗ, посещающих дошкольные учреждения города -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167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агруженность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2 до 5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семей в рабочий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день;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развивающих занятий (игровых сеансов) - 2 раза в неделю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(24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 в период реализации проекта);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праздничных развлекательных мероприятий «Волшебный мир театра» по итогам  реализации проекта -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групп (по количеству участников) –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представителями семьи) в группе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24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2776154" cy="1666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9672" y="548680"/>
            <a:ext cx="4784686" cy="576064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детского сада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  каждого ребенка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качественное и доступное образование,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условий  для личностного развития и проживания  дошкольного детства, как самоценного периода жизни, охраны и укрепления его здоровья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Философия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детского сада: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детский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- территория успешности каждого: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каждого ребёнка есть солнце,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не нужно его гасить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12" y="4653136"/>
            <a:ext cx="3036534" cy="2023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658" y="4672406"/>
            <a:ext cx="2766608" cy="193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6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Качественные результаты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352928" cy="4968552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«Инклюзивный театр «Детские ладошки» для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сенсорного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речевого развития,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интеграции детей с ОВЗ и детей, не посещающих детский сад»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дистанционной форме и в режиме офлайн (непосредственного общения);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ситуации психологического комфорта и успешности для успешной социализации особых детей и их семей;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удовлетворённость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и родителей качеством работы «Инклюзивного театра «Детские ладошки» для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сенсорного и речевого развития, социальной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интеграции детей с ОВЗ и детей, не посещающих детский сад».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ресурсного обеспечения проекта в дальнейшем:</a:t>
            </a:r>
          </a:p>
          <a:p>
            <a:pPr marL="0" indent="0" algn="ctr">
              <a:buNone/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Программы развития дошкольного образовательного учреждения разработан проект «Лаборатория великих детских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открытий для детей с ОВЗ»,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одно из направлений – «Инклюзивный театр «Детские ладошки» для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сенсорного и речевого развития, социальной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интеграции детей с ОВЗ и детей, не посещающих детский сад».  </a:t>
            </a:r>
          </a:p>
        </p:txBody>
      </p:sp>
    </p:spTree>
    <p:extLst>
      <p:ext uri="{BB962C8B-B14F-4D97-AF65-F5344CB8AC3E}">
        <p14:creationId xmlns:p14="http://schemas.microsoft.com/office/powerpoint/2010/main" val="427970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проекта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проекта (общая сумма)*: </a:t>
            </a:r>
          </a:p>
          <a:p>
            <a:pPr marL="82550" indent="0">
              <a:buNone/>
              <a:defRPr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230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000,00</a:t>
            </a:r>
          </a:p>
          <a:p>
            <a:pPr>
              <a:buFont typeface="Arial"/>
              <a:buChar char="•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Запрашиваемая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сумма: 200 000,00</a:t>
            </a:r>
          </a:p>
          <a:p>
            <a:pPr>
              <a:buFont typeface="Arial"/>
              <a:buChar char="•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выделяемые на финансовое обеспечение оплаты труда: 30 000,00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045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2146250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Ведущая концептуальная идея развития учреждения</a:t>
            </a:r>
            <a:r>
              <a:rPr lang="ru-RU" alt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alt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Самореализация личности – </a:t>
            </a:r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есть фундамент человеческого счастья</a:t>
            </a:r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marL="82550" indent="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None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дошкольном детстве ребёнок приобретает систему ценностных ориентиров, во многом определяющих жизненный путь человека.</a:t>
            </a:r>
            <a:endParaRPr lang="ru-RU" altLang="ru-RU" sz="28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492" y="4437112"/>
            <a:ext cx="2828731" cy="2121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080" y="4203423"/>
            <a:ext cx="1606974" cy="2142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38812"/>
            <a:ext cx="1963122" cy="261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661" y="3817228"/>
            <a:ext cx="2141339" cy="283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148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9918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Актуальность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8242" y="22403"/>
            <a:ext cx="2935758" cy="32355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8232" y="764556"/>
            <a:ext cx="58326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 Красноуфимск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тенденция увеличения детей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с особыми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возможностями здоровья.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мая 2021 года на территории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 проживают 139 детей с особыми возможностями здоровья и 28 детей-инвалидов в возрасте от 1,5 до 7 лет</a:t>
            </a:r>
            <a:r>
              <a:rPr lang="ru-RU" dirty="0"/>
              <a:t>. 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3811544"/>
            <a:ext cx="60590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 городе отсутствует опыт работы Инклюзивного театра 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сенсорного и речевого развития, успешной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интеграции детей с ОВЗ и детей, не посещающих детский сад, с гибким графиком для оказания услуг данной целевой аудитории на безвозмездной основе. </a:t>
            </a:r>
          </a:p>
        </p:txBody>
      </p:sp>
    </p:spTree>
    <p:extLst>
      <p:ext uri="{BB962C8B-B14F-4D97-AF65-F5344CB8AC3E}">
        <p14:creationId xmlns:p14="http://schemas.microsoft.com/office/powerpoint/2010/main" val="40084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7787208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материально-технические условия 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коррекционно-развивающих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по театрализованной деятельности детей с особыми возможностями здоровья,  и детей, не посещающих детский сад, которые позволят каждому ребёнку социализироваться и проявить способности в разных образовательных областях в ситуации психологического комфорта и успешности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126" y="3652714"/>
            <a:ext cx="2250250" cy="300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493" y="3866728"/>
            <a:ext cx="2093999" cy="27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-4846" t="39253" r="8324" b="10591"/>
          <a:stretch/>
        </p:blipFill>
        <p:spPr>
          <a:xfrm>
            <a:off x="683210" y="3872408"/>
            <a:ext cx="3661649" cy="253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78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363272" cy="5472608"/>
          </a:xfrm>
        </p:spPr>
        <p:txBody>
          <a:bodyPr>
            <a:normAutofit fontScale="925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специальное интерактивное и игровое оборудование для организации деятельности Инклюзивного театра «Детские ладошки».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работу Инклюзивного театра «Детские ладошки» как в режиме непосредственного общения с педагогами, так в дистанционной форме.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Совместно с родителями организовать проведение коррекционно-развивающих занятий инклюзивного театра «Детские ладошки» для особых детей, создать ситуацию успеха в открытии в себе новых способностей, осознании своей уникальности и значимости для себя и окружающих.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45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 :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01.07.2021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30.09.2021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6654074"/>
              </p:ext>
            </p:extLst>
          </p:nvPr>
        </p:nvGraphicFramePr>
        <p:xfrm>
          <a:off x="971600" y="1628800"/>
          <a:ext cx="7004000" cy="4611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555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проекта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Театрально-игровая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имеет большое значение для всестороннего воспитания детей,  является источником развития чувств, глубоких переживаний и открытий ребенка, приобщает его к духовным, ценностям, являясь конкретным, зримым результатом; развивает эмоциональную сферу ребенка, заставляет его сочувствовать персонажам, сопереживать разыгрываемые события.</a:t>
            </a:r>
          </a:p>
          <a:p>
            <a:pPr marL="0" indent="0" algn="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с ОВЗ в театрализованных представлениях оказывает выраженное психотерапевтическое воздействие на все сферы ребенка, повышает речевую активность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коррекцию нарушений коммуникативной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сферы, способствует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социализации</a:t>
            </a:r>
          </a:p>
          <a:p>
            <a:pPr marL="0" indent="0" algn="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социальной интеграции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данной категории.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59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8035815"/>
              </p:ext>
            </p:extLst>
          </p:nvPr>
        </p:nvGraphicFramePr>
        <p:xfrm>
          <a:off x="395536" y="1120140"/>
          <a:ext cx="8485574" cy="5455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468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1445</Words>
  <Application>Microsoft Office PowerPoint</Application>
  <PresentationFormat>Экран (4:3)</PresentationFormat>
  <Paragraphs>123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Book Antiqua</vt:lpstr>
      <vt:lpstr>Calibri</vt:lpstr>
      <vt:lpstr>Century Gothic</vt:lpstr>
      <vt:lpstr>Symbol</vt:lpstr>
      <vt:lpstr>Times New Roman</vt:lpstr>
      <vt:lpstr>Тема Office</vt:lpstr>
      <vt:lpstr> Муниципальное автономное дошкольное образовательное учреждение  «Детский сад общеразвивающего вида № 8 с приоритетным осуществлением деятельности   по физическому направлению развития воспитанников»  </vt:lpstr>
      <vt:lpstr>Миссия детского сада: </vt:lpstr>
      <vt:lpstr>Ведущая концептуальная идея развития учреждения: «Самореализация личности –  это и есть фундамент человеческого счастья»</vt:lpstr>
      <vt:lpstr>        Актуальность проекта</vt:lpstr>
      <vt:lpstr>Цель проекта:</vt:lpstr>
      <vt:lpstr>Задачи: </vt:lpstr>
      <vt:lpstr>Сроки реализации проекта : 01.07.2021 - 30.09.2021</vt:lpstr>
      <vt:lpstr>Идея проекта</vt:lpstr>
      <vt:lpstr>Презентация PowerPoint</vt:lpstr>
      <vt:lpstr>Идея проекта «Инклюзивный театр «Детские ладошки»</vt:lpstr>
      <vt:lpstr>Концепция проекта</vt:lpstr>
      <vt:lpstr>Концепция проекта</vt:lpstr>
      <vt:lpstr>Обоснование социальной значимости проекта:</vt:lpstr>
      <vt:lpstr>Обоснование социальной значимости проекта:</vt:lpstr>
      <vt:lpstr>Инструменты для реализации проекта:</vt:lpstr>
      <vt:lpstr>Инструменты для реализации проекта:</vt:lpstr>
      <vt:lpstr>Инструменты для реализации проекта:</vt:lpstr>
      <vt:lpstr>Перечень специалистов,  занятых в осуществлении проекта: </vt:lpstr>
      <vt:lpstr> Количественные результаты на начальном этапе реализации проекта: </vt:lpstr>
      <vt:lpstr>Качественные результаты:</vt:lpstr>
      <vt:lpstr>Бюджет проекта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51</cp:revision>
  <dcterms:created xsi:type="dcterms:W3CDTF">2019-09-30T16:24:34Z</dcterms:created>
  <dcterms:modified xsi:type="dcterms:W3CDTF">2021-05-21T06:04:08Z</dcterms:modified>
</cp:coreProperties>
</file>