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3"/>
  </p:handoutMasterIdLst>
  <p:sldIdLst>
    <p:sldId id="256" r:id="rId2"/>
    <p:sldId id="270" r:id="rId3"/>
    <p:sldId id="283" r:id="rId4"/>
    <p:sldId id="262" r:id="rId5"/>
    <p:sldId id="263" r:id="rId6"/>
    <p:sldId id="284" r:id="rId7"/>
    <p:sldId id="267" r:id="rId8"/>
    <p:sldId id="265" r:id="rId9"/>
    <p:sldId id="266" r:id="rId10"/>
    <p:sldId id="297" r:id="rId11"/>
    <p:sldId id="273" r:id="rId12"/>
    <p:sldId id="286" r:id="rId13"/>
    <p:sldId id="295" r:id="rId14"/>
    <p:sldId id="294" r:id="rId15"/>
    <p:sldId id="289" r:id="rId16"/>
    <p:sldId id="293" r:id="rId17"/>
    <p:sldId id="279" r:id="rId18"/>
    <p:sldId id="300" r:id="rId19"/>
    <p:sldId id="298" r:id="rId20"/>
    <p:sldId id="296" r:id="rId21"/>
    <p:sldId id="29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736"/>
    <a:srgbClr val="FFC900"/>
    <a:srgbClr val="173A8D"/>
    <a:srgbClr val="129481"/>
    <a:srgbClr val="0F2741"/>
    <a:srgbClr val="003374"/>
    <a:srgbClr val="C9A093"/>
    <a:srgbClr val="F1F1F1"/>
    <a:srgbClr val="385592"/>
    <a:srgbClr val="3A5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isa Shemyatikhina" userId="d17293c44a3cc880" providerId="LiveId" clId="{5B8AC015-1CFC-4A98-B8E2-2E6291C676FD}"/>
    <pc:docChg chg="custSel modSld">
      <pc:chgData name="Larisa Shemyatikhina" userId="d17293c44a3cc880" providerId="LiveId" clId="{5B8AC015-1CFC-4A98-B8E2-2E6291C676FD}" dt="2022-05-30T17:23:16.776" v="3" actId="14100"/>
      <pc:docMkLst>
        <pc:docMk/>
      </pc:docMkLst>
      <pc:sldChg chg="delSp mod">
        <pc:chgData name="Larisa Shemyatikhina" userId="d17293c44a3cc880" providerId="LiveId" clId="{5B8AC015-1CFC-4A98-B8E2-2E6291C676FD}" dt="2022-05-30T17:21:45.417" v="1" actId="478"/>
        <pc:sldMkLst>
          <pc:docMk/>
          <pc:sldMk cId="3900457293" sldId="263"/>
        </pc:sldMkLst>
        <pc:spChg chg="del">
          <ac:chgData name="Larisa Shemyatikhina" userId="d17293c44a3cc880" providerId="LiveId" clId="{5B8AC015-1CFC-4A98-B8E2-2E6291C676FD}" dt="2022-05-30T17:21:45.417" v="1" actId="478"/>
          <ac:spMkLst>
            <pc:docMk/>
            <pc:sldMk cId="3900457293" sldId="263"/>
            <ac:spMk id="15" creationId="{00000000-0000-0000-0000-000000000000}"/>
          </ac:spMkLst>
        </pc:spChg>
      </pc:sldChg>
      <pc:sldChg chg="delSp mod">
        <pc:chgData name="Larisa Shemyatikhina" userId="d17293c44a3cc880" providerId="LiveId" clId="{5B8AC015-1CFC-4A98-B8E2-2E6291C676FD}" dt="2022-05-30T17:21:22.200" v="0" actId="478"/>
        <pc:sldMkLst>
          <pc:docMk/>
          <pc:sldMk cId="3149421507" sldId="270"/>
        </pc:sldMkLst>
        <pc:spChg chg="del">
          <ac:chgData name="Larisa Shemyatikhina" userId="d17293c44a3cc880" providerId="LiveId" clId="{5B8AC015-1CFC-4A98-B8E2-2E6291C676FD}" dt="2022-05-30T17:21:22.200" v="0" actId="478"/>
          <ac:spMkLst>
            <pc:docMk/>
            <pc:sldMk cId="3149421507" sldId="270"/>
            <ac:spMk id="2" creationId="{00000000-0000-0000-0000-000000000000}"/>
          </ac:spMkLst>
        </pc:spChg>
      </pc:sldChg>
      <pc:sldChg chg="modSp mod">
        <pc:chgData name="Larisa Shemyatikhina" userId="d17293c44a3cc880" providerId="LiveId" clId="{5B8AC015-1CFC-4A98-B8E2-2E6291C676FD}" dt="2022-05-30T17:23:16.776" v="3" actId="14100"/>
        <pc:sldMkLst>
          <pc:docMk/>
          <pc:sldMk cId="3850949809" sldId="279"/>
        </pc:sldMkLst>
        <pc:spChg chg="mod">
          <ac:chgData name="Larisa Shemyatikhina" userId="d17293c44a3cc880" providerId="LiveId" clId="{5B8AC015-1CFC-4A98-B8E2-2E6291C676FD}" dt="2022-05-30T17:23:16.776" v="3" actId="14100"/>
          <ac:spMkLst>
            <pc:docMk/>
            <pc:sldMk cId="3850949809" sldId="279"/>
            <ac:spMk id="17" creationId="{00000000-0000-0000-0000-000000000000}"/>
          </ac:spMkLst>
        </pc:spChg>
      </pc:sldChg>
      <pc:sldChg chg="delSp mod">
        <pc:chgData name="Larisa Shemyatikhina" userId="d17293c44a3cc880" providerId="LiveId" clId="{5B8AC015-1CFC-4A98-B8E2-2E6291C676FD}" dt="2022-05-30T17:22:33.792" v="2" actId="478"/>
        <pc:sldMkLst>
          <pc:docMk/>
          <pc:sldMk cId="2912081795" sldId="289"/>
        </pc:sldMkLst>
        <pc:spChg chg="del">
          <ac:chgData name="Larisa Shemyatikhina" userId="d17293c44a3cc880" providerId="LiveId" clId="{5B8AC015-1CFC-4A98-B8E2-2E6291C676FD}" dt="2022-05-30T17:22:33.792" v="2" actId="478"/>
          <ac:spMkLst>
            <pc:docMk/>
            <pc:sldMk cId="2912081795" sldId="289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11141" r="19116" b="11032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291547"/>
            <a:ext cx="783963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svg"/><Relationship Id="rId4" Type="http://schemas.openxmlformats.org/officeDocument/2006/relationships/image" Target="../media/image9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emf"/><Relationship Id="rId7" Type="http://schemas.openxmlformats.org/officeDocument/2006/relationships/image" Target="../media/image2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4.emf"/><Relationship Id="rId7" Type="http://schemas.openxmlformats.org/officeDocument/2006/relationships/image" Target="../media/image2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5922" y="2292439"/>
            <a:ext cx="5512155" cy="224661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</a:pPr>
            <a:r>
              <a:rPr lang="ru-RU" sz="2800" dirty="0">
                <a:solidFill>
                  <a:srgbClr val="0017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 реабилитационной среды территориального консультационного центра «Академия детства»</a:t>
            </a:r>
            <a:br>
              <a:rPr lang="ru-RU" sz="2800" dirty="0">
                <a:solidFill>
                  <a:srgbClr val="0017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0017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(ТКЦ «Академия детства</a:t>
            </a:r>
            <a:r>
              <a:rPr lang="ru-RU" sz="2800" dirty="0" smtClean="0">
                <a:solidFill>
                  <a:srgbClr val="00173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»)</a:t>
            </a:r>
            <a:endParaRPr lang="ru-RU" sz="2800" dirty="0">
              <a:solidFill>
                <a:srgbClr val="001736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Сенсорная комната</a:t>
            </a:r>
            <a:endParaRPr lang="ru-RU" sz="2800" b="1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5882" y="3586535"/>
            <a:ext cx="1462659" cy="2916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09" y="669038"/>
            <a:ext cx="1148965" cy="2291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01609">
            <a:off x="4770183" y="3272403"/>
            <a:ext cx="2451096" cy="30025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466" y="780496"/>
            <a:ext cx="1281075" cy="25621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18" y="1162815"/>
            <a:ext cx="3595024" cy="17975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9" y="4773699"/>
            <a:ext cx="2665562" cy="19991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2711" y="3540031"/>
            <a:ext cx="1877199" cy="25029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67" y="2527034"/>
            <a:ext cx="1519495" cy="202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1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273" y="259649"/>
            <a:ext cx="7839635" cy="9778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3" y="259649"/>
            <a:ext cx="8444378" cy="6333284"/>
          </a:xfrm>
        </p:spPr>
      </p:pic>
    </p:spTree>
    <p:extLst>
      <p:ext uri="{BB962C8B-B14F-4D97-AF65-F5344CB8AC3E}">
        <p14:creationId xmlns:p14="http://schemas.microsoft.com/office/powerpoint/2010/main" val="1780645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10094" y="584887"/>
            <a:ext cx="7565496" cy="589005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оборудовать открытую реабилитационную площадку для коррекционно-развивающей работы и физического воспитания в реабилитации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социализации и сопровождении детей-инвалидов,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особыми возможностями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здоровья,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ментальными особенностями, проживающими на территории ГО Красноуфимск и прилегающих муниципальных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образованиях.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проекта: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дети-инвалиды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ДЦП и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другими заболеваниями,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особыми возможностями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здоровья,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ментальными особенностями в возрасте 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6 лет,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проживающие на территории ГО Красноуфимска,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Ачитского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последующим географическим расширением на другие территории Свердловской области в формате сети учреждений.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35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55589" y="1269446"/>
            <a:ext cx="7559761" cy="4907517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 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года в ГО Красноуфимск проживает 152 семьи с особым ребенком ( с детьми с особыми возможностями здоровья и/или с детьми-инвалидами), в территории (МО Красноуфимск,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Артинском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Ачитском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ГО)  таких детей – 415.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в  территории, которая насчитывает 183 населенных пункта, отсутствуют открытые реабилитационные площадки, оборудованные  для коррекционно-развивающей работы по реабилитации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социализации и сопровождению детей-инвалидов, детей с особыми возможностями здоровья,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с ментальными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особенностями.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4427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723" y="131805"/>
            <a:ext cx="6400801" cy="5272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волонтёров, реализующих проект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0673452"/>
              </p:ext>
            </p:extLst>
          </p:nvPr>
        </p:nvGraphicFramePr>
        <p:xfrm>
          <a:off x="600074" y="688033"/>
          <a:ext cx="7884899" cy="5762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096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752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245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666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Мережникова Лариса Владимировна-руководитель проекта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Елисеева Светлана Александровна -</a:t>
                      </a:r>
                    </a:p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руководителя проекта, специалист по работе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семьёй 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55198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6268">
                <a:tc>
                  <a:txBody>
                    <a:bodyPr/>
                    <a:lstStyle/>
                    <a:p>
                      <a:r>
                        <a:rPr lang="ru-RU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Мишарина</a:t>
                      </a:r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Виктория Михайловна- учитель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адаптивной физической культуре, тренер, инструктор по физической культуре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Малютина Елена Анатольевна –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педагог-психолог,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учитель-дефектолог</a:t>
                      </a:r>
                    </a:p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930" y="773965"/>
            <a:ext cx="1146107" cy="17134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708" y="3344562"/>
            <a:ext cx="1330834" cy="19935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011" y="773964"/>
            <a:ext cx="1142324" cy="17134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16256"/>
          <a:stretch/>
        </p:blipFill>
        <p:spPr>
          <a:xfrm>
            <a:off x="5595217" y="3284271"/>
            <a:ext cx="1750863" cy="19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необходимое для дооснащения реабилитационной среды ТКЦ «Академия детства»</a:t>
            </a:r>
          </a:p>
        </p:txBody>
      </p:sp>
    </p:spTree>
    <p:extLst>
      <p:ext uri="{BB962C8B-B14F-4D97-AF65-F5344CB8AC3E}">
        <p14:creationId xmlns:p14="http://schemas.microsoft.com/office/powerpoint/2010/main" val="291208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5319" y="209170"/>
            <a:ext cx="6120712" cy="97789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Дооборудование открытой реабилитационной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 уличными тренажёрами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0303" y="1375719"/>
            <a:ext cx="7535047" cy="4992130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Необходимым условием эффективности и достижения комплексности коррекционно-оздоровительной работы с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детьми-инвалидами и детьми с ОВЗ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ее организация на базе единых взаимосвязанных принципов работы: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оздоровительного режима;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двигательной активности с преобладанием динамических упражнений;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системы эффективного закаливания;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коррекция и профилактика отклонений в физическом развитии детей;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уровня физической подготовленности;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использование развивающих форм коррекционно-оздоровительной работы.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Уличные тренажеры позволяют заниматься спортом на свежем воздухе круглый год. Для детей  целевой группы спорт – это не только реабилитация и укрепление организма, это еще и шанс раздвинуть рамки повседневности, способ поверить в себя, возможность общаться, заводить друзей и в результате лучше адаптироваться к жизни.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Регулярные упражнения на уличных тренажерах позволяют эффективно заниматься собственным здоровьем. Благодаря такому оборудованию дети смогут: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держать мышцы в тонусе,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повысить общую выносливость и силу организма,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сделать выполнение повседневных задач более легким.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634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680" y="178037"/>
            <a:ext cx="7913353" cy="78181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реабилитационная  площадка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(примерные образцы необходимого оборудования)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5883" y="1029259"/>
            <a:ext cx="2419158" cy="1858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71" y="1037217"/>
            <a:ext cx="2502554" cy="18769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615" y="4754558"/>
            <a:ext cx="1614837" cy="12111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Прямоугольник 10"/>
          <p:cNvSpPr/>
          <p:nvPr/>
        </p:nvSpPr>
        <p:spPr>
          <a:xfrm>
            <a:off x="5631419" y="6127050"/>
            <a:ext cx="176385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Уличный тренажер "Эллипс"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MS060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353" y="2974644"/>
            <a:ext cx="1270811" cy="127081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75971" y="4322820"/>
            <a:ext cx="162741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тренажер "Балансир"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MS062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41" y="4547617"/>
            <a:ext cx="1548901" cy="109197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9741" y="5865440"/>
            <a:ext cx="168061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Уличный тренажер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"Маятник"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MS072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4076" y="1765368"/>
            <a:ext cx="1326721" cy="132672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707651" y="3215200"/>
            <a:ext cx="1268383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Уличный тренажер Атлетический комплекс MS073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815" y="4507862"/>
            <a:ext cx="1561982" cy="117148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488814" y="5821094"/>
            <a:ext cx="148721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МАФ 3106 2400х5300х1400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6347" y="5000770"/>
            <a:ext cx="1558784" cy="83818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275971" y="6019328"/>
            <a:ext cx="1587576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 детский для брюшного пресса MS021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6626" y="3092089"/>
            <a:ext cx="1664793" cy="1109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0148" y="4289118"/>
            <a:ext cx="16808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дорожка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0572" y="3114649"/>
            <a:ext cx="1593972" cy="1060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85951" y="4347977"/>
            <a:ext cx="15939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горка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7477" y="4872224"/>
            <a:ext cx="1582792" cy="125482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137607" y="6298147"/>
            <a:ext cx="11653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камейки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4179" y="2545647"/>
            <a:ext cx="1737089" cy="115805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9991" y="3918349"/>
            <a:ext cx="19563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 площадки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9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1925" y="337751"/>
            <a:ext cx="4777946" cy="89050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парк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8541" y="996778"/>
            <a:ext cx="7526809" cy="55275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парк — это инновационная категория развлечений.  Парк создаётся на базе проекций и дополненной реальности. Компьютерное оборудование, проекторы и камеры формируют внутри отдельного помещения, находящегося на открытой реабилитационной площадке, соответствующую обстановку, которую без проблем можно оживить.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 Красноуфимск и прилегающей территории таких парков нет. Соответственно, его оборудование актуально для детей целевой группы проекта.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Дети-инвалиды, дети с особыми возможностями здоровья, с ментальными особенностями получат уникальную возможность  при посещении отрытой реабилитационной площадки не только позаниматься на стадионе в сопровождении инструктора по адаптивной физкультуре, но и  смогут стать участником виртуального действия, где его содержание будет скорректировано с учетом особенностей развития каждого.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Интерактивный парк будет удобен для посещения детям с ДЦП, детям-инвалидам (колясочникам), так как будет оборудован с учётом детей  данной категории.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целевой группы будут посещать интерактивный парк в сопровождении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631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56519"/>
            <a:ext cx="6458465" cy="66098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парк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(примерные образцы интерактивного оборудования)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15" y="4970965"/>
            <a:ext cx="2574362" cy="1648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36" y="3251953"/>
            <a:ext cx="2464408" cy="1534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66" y="3214304"/>
            <a:ext cx="2364211" cy="1543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989" y="3214303"/>
            <a:ext cx="2462065" cy="15676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950" y="4970965"/>
            <a:ext cx="2566548" cy="16484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4517" y="4970965"/>
            <a:ext cx="2551537" cy="16484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248" y="1152473"/>
            <a:ext cx="2897747" cy="592587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В 2023-2024г.г. планируется приобретение и установка  интерактивного пола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0302" y="817502"/>
            <a:ext cx="2877561" cy="18289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7091" y="2779930"/>
            <a:ext cx="8204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перспективе возможно дооснащение интерактивного парка следующим оборудованием: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0677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814" y="260590"/>
            <a:ext cx="2883658" cy="17314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62495" y="1374544"/>
            <a:ext cx="5583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 defTabSz="457200">
              <a:buClr>
                <a:srgbClr val="83992A"/>
              </a:buClr>
              <a:buSzPct val="115000"/>
              <a:defRPr/>
            </a:pP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Философия ТКЦ «Академия детства» - территория успешности каждого:</a:t>
            </a:r>
            <a:endParaRPr lang="ru-RU" altLang="ru-RU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lvl="0" defTabSz="457200">
              <a:buClr>
                <a:srgbClr val="83992A"/>
              </a:buClr>
              <a:buSzPct val="115000"/>
              <a:defRPr/>
            </a:pPr>
            <a:r>
              <a:rPr lang="ru-RU" alt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каждого ребёнка есть солнце, </a:t>
            </a:r>
          </a:p>
          <a:p>
            <a:pPr marL="82550" lvl="0" algn="r" defTabSz="457200">
              <a:buClr>
                <a:srgbClr val="83992A"/>
              </a:buClr>
              <a:buSzPct val="115000"/>
              <a:defRPr/>
            </a:pPr>
            <a:r>
              <a:rPr lang="ru-RU" alt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не нужно его гасить!» </a:t>
            </a:r>
            <a:r>
              <a:rPr lang="ru-RU" alt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ru-RU" alt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(Сократ)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4" y="2230589"/>
            <a:ext cx="3158867" cy="2366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269" y="3105958"/>
            <a:ext cx="3098553" cy="27324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822" y="4071873"/>
            <a:ext cx="2788302" cy="242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21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686" y="345988"/>
            <a:ext cx="6367849" cy="63431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6206" y="1153297"/>
            <a:ext cx="7521146" cy="4595297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оборудованной реабилитационной площадки  индивидуальный маршрут помощи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особыми возможностями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(подростков)-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будет дополнен двигательной деятельностью на свежем воздухе, которую сможет организовать учитель по адаптивной физкультуре.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данных категорий детей и их семей будут организованы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параолимпиады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и развлекательные мероприятия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интерактивном парке  помогут детям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целевой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их семьям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успешными, осознать свою уникальность, социализироваться, погрузиться в виртуальный мир познавательных, развивающих игр, который, к сожалению, в подобном формате многим из них практически не доступен в повседневной жизни.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930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686" y="222422"/>
            <a:ext cx="7339914" cy="81957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деятельности ТКЦ  «Академия детства» после реализации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465" y="1145058"/>
            <a:ext cx="8336692" cy="5595983"/>
          </a:xfrm>
          <a:solidFill>
            <a:schemeClr val="bg1"/>
          </a:solidFill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расширение деятельности ТКЦ «Академия детства»  с территории Красноуфимска 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Красноуфимского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 на Западный управленческий округ Свердловской области позволит увеличить количество обращений  семей в формате онлайн и/или офлайн до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в год.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Соответственно,  охват сопровождения родителей (законных представителей) с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детьми-инвалидами,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особыми возможностями здоровья, с ментальными особенностями также  будет увеличен за счёт  использования современных механизмов и технологий оказания психолого-педагогической, диагностической, консультационной помощи.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функционирования проекта планируется: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дооснастить реабилитационную среду ТКЦ специализированным оборудованием;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 стажировки для специалистов региона по работе с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группы,  и сопровождению их семей;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устранить дефициты родителей (законных представителей) в получении информационно-просветительской, консультативно-методической 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в режиме офлайн (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лекотека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стажировка, семейные группы) и/или в дистанционном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режиме (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мастер-классы, онлайн-консультации и пр.). 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798148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УСПЕШНЫЙ ОПЫТ </a:t>
            </a: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2018-2023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</a:p>
        </p:txBody>
      </p:sp>
    </p:spTree>
    <p:extLst>
      <p:ext uri="{BB962C8B-B14F-4D97-AF65-F5344CB8AC3E}">
        <p14:creationId xmlns:p14="http://schemas.microsoft.com/office/powerpoint/2010/main" val="1100342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4"/>
          <p:cNvSpPr/>
          <p:nvPr/>
        </p:nvSpPr>
        <p:spPr>
          <a:xfrm>
            <a:off x="2201611" y="5115378"/>
            <a:ext cx="5388871" cy="11355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6670" tIns="26670" rIns="26670" bIns="2667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400" b="0" kern="120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51" y="255372"/>
            <a:ext cx="8554995" cy="641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27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xmlns="" id="{AC0CBA2E-A8EE-4ED1-AF1C-FFE1E5F45D11}"/>
              </a:ext>
            </a:extLst>
          </p:cNvPr>
          <p:cNvSpPr/>
          <p:nvPr/>
        </p:nvSpPr>
        <p:spPr>
          <a:xfrm>
            <a:off x="2376488" y="1233488"/>
            <a:ext cx="4391025" cy="4391025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350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xmlns="" id="{222C5F0B-6EFC-4407-96C1-A95810130485}"/>
              </a:ext>
            </a:extLst>
          </p:cNvPr>
          <p:cNvSpPr/>
          <p:nvPr/>
        </p:nvSpPr>
        <p:spPr>
          <a:xfrm>
            <a:off x="3929329" y="2497820"/>
            <a:ext cx="1856250" cy="18562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" name="Стрелка: шеврон 2">
            <a:extLst>
              <a:ext uri="{FF2B5EF4-FFF2-40B4-BE49-F238E27FC236}">
                <a16:creationId xmlns:a16="http://schemas.microsoft.com/office/drawing/2014/main" xmlns="" id="{2589DD2A-5A3F-4DFC-B9CE-F153C4AB0216}"/>
              </a:ext>
            </a:extLst>
          </p:cNvPr>
          <p:cNvSpPr/>
          <p:nvPr/>
        </p:nvSpPr>
        <p:spPr>
          <a:xfrm>
            <a:off x="974889" y="3212899"/>
            <a:ext cx="1468037" cy="369332"/>
          </a:xfrm>
          <a:prstGeom prst="chevron">
            <a:avLst>
              <a:gd name="adj" fmla="val 58912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5" name="Стрелка: шеврон 4">
            <a:extLst>
              <a:ext uri="{FF2B5EF4-FFF2-40B4-BE49-F238E27FC236}">
                <a16:creationId xmlns:a16="http://schemas.microsoft.com/office/drawing/2014/main" xmlns="" id="{ECE75415-B150-40F9-931E-3411873B625C}"/>
              </a:ext>
            </a:extLst>
          </p:cNvPr>
          <p:cNvSpPr/>
          <p:nvPr/>
        </p:nvSpPr>
        <p:spPr>
          <a:xfrm>
            <a:off x="2389283" y="3224269"/>
            <a:ext cx="1746900" cy="339731"/>
          </a:xfrm>
          <a:prstGeom prst="chevron">
            <a:avLst>
              <a:gd name="adj" fmla="val 58912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92" name="Стрелка: шеврон 91">
            <a:extLst>
              <a:ext uri="{FF2B5EF4-FFF2-40B4-BE49-F238E27FC236}">
                <a16:creationId xmlns:a16="http://schemas.microsoft.com/office/drawing/2014/main" xmlns="" id="{48C17C91-31F2-42D9-955E-63870130CCB4}"/>
              </a:ext>
            </a:extLst>
          </p:cNvPr>
          <p:cNvSpPr/>
          <p:nvPr/>
        </p:nvSpPr>
        <p:spPr>
          <a:xfrm>
            <a:off x="4079493" y="3223850"/>
            <a:ext cx="1585283" cy="339731"/>
          </a:xfrm>
          <a:prstGeom prst="chevron">
            <a:avLst>
              <a:gd name="adj" fmla="val 58912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94" name="Стрелка: шеврон 93">
            <a:extLst>
              <a:ext uri="{FF2B5EF4-FFF2-40B4-BE49-F238E27FC236}">
                <a16:creationId xmlns:a16="http://schemas.microsoft.com/office/drawing/2014/main" xmlns="" id="{BB3B7A49-90AE-40F7-AAF4-60B2543DF174}"/>
              </a:ext>
            </a:extLst>
          </p:cNvPr>
          <p:cNvSpPr/>
          <p:nvPr/>
        </p:nvSpPr>
        <p:spPr>
          <a:xfrm>
            <a:off x="5663071" y="3207318"/>
            <a:ext cx="1746900" cy="339731"/>
          </a:xfrm>
          <a:prstGeom prst="chevron">
            <a:avLst>
              <a:gd name="adj" fmla="val 58912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F3E9BD90-30D0-4043-982A-073D8B8D5F32}"/>
              </a:ext>
            </a:extLst>
          </p:cNvPr>
          <p:cNvSpPr/>
          <p:nvPr/>
        </p:nvSpPr>
        <p:spPr>
          <a:xfrm>
            <a:off x="1294199" y="3326635"/>
            <a:ext cx="135000" cy="135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xmlns="" id="{3363B380-27C8-4A26-A7B1-A346CCFC4114}"/>
              </a:ext>
            </a:extLst>
          </p:cNvPr>
          <p:cNvSpPr/>
          <p:nvPr/>
        </p:nvSpPr>
        <p:spPr>
          <a:xfrm>
            <a:off x="2981700" y="3326635"/>
            <a:ext cx="135000" cy="135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xmlns="" id="{C25E64F9-09F9-4814-A2B1-19E73BDA83A1}"/>
              </a:ext>
            </a:extLst>
          </p:cNvPr>
          <p:cNvSpPr/>
          <p:nvPr/>
        </p:nvSpPr>
        <p:spPr>
          <a:xfrm>
            <a:off x="4669198" y="3326635"/>
            <a:ext cx="135000" cy="135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xmlns="" id="{1C71C7A4-2B62-467D-B6E4-BB9B8D54C29F}"/>
              </a:ext>
            </a:extLst>
          </p:cNvPr>
          <p:cNvSpPr/>
          <p:nvPr/>
        </p:nvSpPr>
        <p:spPr>
          <a:xfrm>
            <a:off x="6356303" y="3326635"/>
            <a:ext cx="135000" cy="135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FECFDD74-2781-4622-BF75-992AD9F304A3}"/>
              </a:ext>
            </a:extLst>
          </p:cNvPr>
          <p:cNvCxnSpPr/>
          <p:nvPr/>
        </p:nvCxnSpPr>
        <p:spPr>
          <a:xfrm flipV="1">
            <a:off x="1823283" y="2221326"/>
            <a:ext cx="0" cy="977635"/>
          </a:xfrm>
          <a:prstGeom prst="line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xmlns="" id="{4963C330-4BEE-478C-8B2D-E04E4289F087}"/>
              </a:ext>
            </a:extLst>
          </p:cNvPr>
          <p:cNvCxnSpPr/>
          <p:nvPr/>
        </p:nvCxnSpPr>
        <p:spPr>
          <a:xfrm flipV="1">
            <a:off x="3181315" y="3538693"/>
            <a:ext cx="0" cy="977635"/>
          </a:xfrm>
          <a:prstGeom prst="line">
            <a:avLst/>
          </a:prstGeom>
          <a:ln w="254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xmlns="" id="{6885BC86-019A-4A33-A510-46F813B46A86}"/>
              </a:ext>
            </a:extLst>
          </p:cNvPr>
          <p:cNvCxnSpPr/>
          <p:nvPr/>
        </p:nvCxnSpPr>
        <p:spPr>
          <a:xfrm flipV="1">
            <a:off x="4951238" y="2261232"/>
            <a:ext cx="0" cy="977635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>
            <a:extLst>
              <a:ext uri="{FF2B5EF4-FFF2-40B4-BE49-F238E27FC236}">
                <a16:creationId xmlns:a16="http://schemas.microsoft.com/office/drawing/2014/main" xmlns="" id="{CDFE1742-8440-4BB3-B752-3F357C204D22}"/>
              </a:ext>
            </a:extLst>
          </p:cNvPr>
          <p:cNvCxnSpPr/>
          <p:nvPr/>
        </p:nvCxnSpPr>
        <p:spPr>
          <a:xfrm flipV="1">
            <a:off x="6468691" y="3538693"/>
            <a:ext cx="0" cy="977635"/>
          </a:xfrm>
          <a:prstGeom prst="line">
            <a:avLst/>
          </a:prstGeom>
          <a:ln w="254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xmlns="" id="{EDC4F14C-DCE6-4E69-B7DC-5545EA071D9D}"/>
              </a:ext>
            </a:extLst>
          </p:cNvPr>
          <p:cNvSpPr/>
          <p:nvPr/>
        </p:nvSpPr>
        <p:spPr>
          <a:xfrm>
            <a:off x="1466196" y="1543837"/>
            <a:ext cx="658338" cy="658338"/>
          </a:xfrm>
          <a:prstGeom prst="donut">
            <a:avLst>
              <a:gd name="adj" fmla="val 8904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14A7DE1-BF67-4134-B29A-9841C011E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616000" y="1697506"/>
            <a:ext cx="351000" cy="351000"/>
          </a:xfrm>
          <a:prstGeom prst="rect">
            <a:avLst/>
          </a:prstGeom>
        </p:spPr>
      </p:pic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xmlns="" id="{4BE139DC-E3E0-4D2C-9D37-6A5565B3AB0A}"/>
              </a:ext>
            </a:extLst>
          </p:cNvPr>
          <p:cNvSpPr/>
          <p:nvPr/>
        </p:nvSpPr>
        <p:spPr>
          <a:xfrm>
            <a:off x="4602575" y="1583748"/>
            <a:ext cx="713655" cy="658338"/>
          </a:xfrm>
          <a:prstGeom prst="donut">
            <a:avLst>
              <a:gd name="adj" fmla="val 8904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6" name="Круг: прозрачная заливка 15">
            <a:extLst>
              <a:ext uri="{FF2B5EF4-FFF2-40B4-BE49-F238E27FC236}">
                <a16:creationId xmlns:a16="http://schemas.microsoft.com/office/drawing/2014/main" xmlns="" id="{C9652DBB-FAF7-4C01-AF5A-13E81AA8CE4C}"/>
              </a:ext>
            </a:extLst>
          </p:cNvPr>
          <p:cNvSpPr/>
          <p:nvPr/>
        </p:nvSpPr>
        <p:spPr>
          <a:xfrm>
            <a:off x="6139522" y="4532860"/>
            <a:ext cx="658338" cy="658338"/>
          </a:xfrm>
          <a:prstGeom prst="donut">
            <a:avLst>
              <a:gd name="adj" fmla="val 8904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8" name="Круг: прозрачная заливка 17">
            <a:extLst>
              <a:ext uri="{FF2B5EF4-FFF2-40B4-BE49-F238E27FC236}">
                <a16:creationId xmlns:a16="http://schemas.microsoft.com/office/drawing/2014/main" xmlns="" id="{8DDD3C6F-8D95-4B47-8E5D-91C5D8A68663}"/>
              </a:ext>
            </a:extLst>
          </p:cNvPr>
          <p:cNvSpPr/>
          <p:nvPr/>
        </p:nvSpPr>
        <p:spPr>
          <a:xfrm>
            <a:off x="2838880" y="4501583"/>
            <a:ext cx="658338" cy="658338"/>
          </a:xfrm>
          <a:prstGeom prst="donut">
            <a:avLst>
              <a:gd name="adj" fmla="val 8904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D584EE0-4C30-4CE4-B980-8C74D716B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23009" y="4637958"/>
            <a:ext cx="351000" cy="351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0AF2B1F-D040-445E-9C93-BF1BC9DC51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6343511" y="4713408"/>
            <a:ext cx="351000" cy="351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CA2C27FD-744A-4045-800F-8B12D2BB09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783902" y="1725159"/>
            <a:ext cx="351000" cy="351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9839891-CDF8-4EB2-814A-E42C33F6DB2B}"/>
              </a:ext>
            </a:extLst>
          </p:cNvPr>
          <p:cNvSpPr txBox="1"/>
          <p:nvPr/>
        </p:nvSpPr>
        <p:spPr>
          <a:xfrm>
            <a:off x="6093720" y="28545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202</a:t>
            </a:r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5216865-9BF0-46BF-A260-B4A1375CC743}"/>
              </a:ext>
            </a:extLst>
          </p:cNvPr>
          <p:cNvSpPr txBox="1"/>
          <p:nvPr/>
        </p:nvSpPr>
        <p:spPr>
          <a:xfrm>
            <a:off x="4588660" y="363513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202</a:t>
            </a:r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E8CE4FD-30B6-4948-B96C-9482E8D80AAE}"/>
              </a:ext>
            </a:extLst>
          </p:cNvPr>
          <p:cNvSpPr txBox="1"/>
          <p:nvPr/>
        </p:nvSpPr>
        <p:spPr>
          <a:xfrm>
            <a:off x="2953089" y="275507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</a:t>
            </a:r>
            <a:r>
              <a:rPr lang="ru-RU" b="1" dirty="0" smtClean="0"/>
              <a:t>20</a:t>
            </a:r>
            <a:endParaRPr lang="ru-RU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E5C7419-D675-492A-B049-E681808FE762}"/>
              </a:ext>
            </a:extLst>
          </p:cNvPr>
          <p:cNvSpPr txBox="1"/>
          <p:nvPr/>
        </p:nvSpPr>
        <p:spPr>
          <a:xfrm>
            <a:off x="1465129" y="36732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2018</a:t>
            </a:r>
            <a:endParaRPr lang="ru-RU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40DAF3F-07B5-4618-8F03-F5DFC9D923BA}"/>
              </a:ext>
            </a:extLst>
          </p:cNvPr>
          <p:cNvSpPr txBox="1"/>
          <p:nvPr/>
        </p:nvSpPr>
        <p:spPr>
          <a:xfrm>
            <a:off x="1093034" y="4065628"/>
            <a:ext cx="1619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Служба ранней помощи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50BB9FF-D8D0-4794-9F11-778EA5E7AAE6}"/>
              </a:ext>
            </a:extLst>
          </p:cNvPr>
          <p:cNvSpPr txBox="1"/>
          <p:nvPr/>
        </p:nvSpPr>
        <p:spPr>
          <a:xfrm>
            <a:off x="1466454" y="1202504"/>
            <a:ext cx="7136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b="1" dirty="0">
                <a:solidFill>
                  <a:schemeClr val="accent1"/>
                </a:solidFill>
              </a:rPr>
              <a:t>270000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30EADC6-B72B-4B81-B88C-58116A4BE829}"/>
              </a:ext>
            </a:extLst>
          </p:cNvPr>
          <p:cNvSpPr txBox="1"/>
          <p:nvPr/>
        </p:nvSpPr>
        <p:spPr>
          <a:xfrm>
            <a:off x="2305861" y="1761018"/>
            <a:ext cx="216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/>
                </a:solidFill>
              </a:rPr>
              <a:t>Благотворительный фонд «</a:t>
            </a:r>
            <a:r>
              <a:rPr lang="ru-RU" dirty="0" err="1">
                <a:solidFill>
                  <a:schemeClr val="accent2"/>
                </a:solidFill>
              </a:rPr>
              <a:t>Синара</a:t>
            </a:r>
            <a:r>
              <a:rPr lang="ru-RU" dirty="0">
                <a:solidFill>
                  <a:schemeClr val="accent2"/>
                </a:solidFill>
              </a:rPr>
              <a:t>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81E96B2-F90C-4E57-A90F-363F9934521C}"/>
              </a:ext>
            </a:extLst>
          </p:cNvPr>
          <p:cNvSpPr txBox="1"/>
          <p:nvPr/>
        </p:nvSpPr>
        <p:spPr>
          <a:xfrm>
            <a:off x="4558202" y="1212116"/>
            <a:ext cx="7136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b="1" dirty="0">
                <a:solidFill>
                  <a:srgbClr val="FF0000"/>
                </a:solidFill>
              </a:rPr>
              <a:t>200000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CCF2593-D6BE-4127-A6EA-89128EEC0A2F}"/>
              </a:ext>
            </a:extLst>
          </p:cNvPr>
          <p:cNvSpPr txBox="1"/>
          <p:nvPr/>
        </p:nvSpPr>
        <p:spPr>
          <a:xfrm>
            <a:off x="6040120" y="5283530"/>
            <a:ext cx="8018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b="1" dirty="0">
                <a:solidFill>
                  <a:schemeClr val="bg2">
                    <a:lumMod val="50000"/>
                  </a:schemeClr>
                </a:solidFill>
              </a:rPr>
              <a:t>1000000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BEB0CEB-DB0F-4661-A06A-B73322E73857}"/>
              </a:ext>
            </a:extLst>
          </p:cNvPr>
          <p:cNvSpPr txBox="1"/>
          <p:nvPr/>
        </p:nvSpPr>
        <p:spPr>
          <a:xfrm>
            <a:off x="2811221" y="5283530"/>
            <a:ext cx="7136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b="1" dirty="0" smtClean="0">
                <a:solidFill>
                  <a:schemeClr val="accent2"/>
                </a:solidFill>
              </a:rPr>
              <a:t>200000</a:t>
            </a:r>
            <a:endParaRPr lang="ru-RU" sz="1350" b="1" dirty="0">
              <a:solidFill>
                <a:schemeClr val="accent2"/>
              </a:solidFill>
            </a:endParaRPr>
          </a:p>
        </p:txBody>
      </p:sp>
      <p:sp>
        <p:nvSpPr>
          <p:cNvPr id="36" name="Стрелка: шеврон 35">
            <a:extLst>
              <a:ext uri="{FF2B5EF4-FFF2-40B4-BE49-F238E27FC236}">
                <a16:creationId xmlns:a16="http://schemas.microsoft.com/office/drawing/2014/main" xmlns="" id="{CA259EDF-982A-46A0-9E5B-E6C43F0D4D31}"/>
              </a:ext>
            </a:extLst>
          </p:cNvPr>
          <p:cNvSpPr/>
          <p:nvPr/>
        </p:nvSpPr>
        <p:spPr>
          <a:xfrm>
            <a:off x="4041300" y="3224268"/>
            <a:ext cx="1585283" cy="339731"/>
          </a:xfrm>
          <a:prstGeom prst="chevron">
            <a:avLst>
              <a:gd name="adj" fmla="val 58912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8BC2F19-E61D-4B78-AF74-7AC975C51FC6}"/>
              </a:ext>
            </a:extLst>
          </p:cNvPr>
          <p:cNvSpPr txBox="1"/>
          <p:nvPr/>
        </p:nvSpPr>
        <p:spPr>
          <a:xfrm>
            <a:off x="5566227" y="1014778"/>
            <a:ext cx="2923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Победа в конкурсном отборе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на предоставление в 2022 году из федерального бюджета грантов в форме субсидий юридическим лицам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658906" y="291548"/>
            <a:ext cx="7839635" cy="72704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Грантовая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39087" y="4293277"/>
            <a:ext cx="2130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Благотворительный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фонд «</a:t>
            </a:r>
            <a:r>
              <a:rPr lang="ru-RU" dirty="0" err="1">
                <a:solidFill>
                  <a:srgbClr val="FF0000"/>
                </a:solidFill>
              </a:rPr>
              <a:t>Синара</a:t>
            </a:r>
            <a:r>
              <a:rPr lang="ru-RU" dirty="0">
                <a:solidFill>
                  <a:srgbClr val="FF000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90045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 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Помещения, оборудованные (дооборудованные) за счёт средств грантовой поддержки</a:t>
            </a:r>
          </a:p>
        </p:txBody>
      </p:sp>
    </p:spTree>
    <p:extLst>
      <p:ext uri="{BB962C8B-B14F-4D97-AF65-F5344CB8AC3E}">
        <p14:creationId xmlns:p14="http://schemas.microsoft.com/office/powerpoint/2010/main" val="2108099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78" y="1298486"/>
            <a:ext cx="3786613" cy="1885516"/>
          </a:xfrm>
          <a:prstGeom prst="rect">
            <a:avLst/>
          </a:prstGeom>
        </p:spPr>
      </p:pic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1151702" y="546057"/>
            <a:ext cx="5067300" cy="547687"/>
            <a:chOff x="1270" y="2247"/>
            <a:chExt cx="3192" cy="345"/>
          </a:xfrm>
        </p:grpSpPr>
        <p:sp>
          <p:nvSpPr>
            <p:cNvPr id="5" name="AutoShape 23"/>
            <p:cNvSpPr>
              <a:spLocks noChangeArrowheads="1"/>
            </p:cNvSpPr>
            <p:nvPr/>
          </p:nvSpPr>
          <p:spPr bwMode="gray">
            <a:xfrm>
              <a:off x="1422" y="224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Text Box 31"/>
            <p:cNvSpPr txBox="1">
              <a:spLocks noChangeArrowheads="1"/>
            </p:cNvSpPr>
            <p:nvPr/>
          </p:nvSpPr>
          <p:spPr bwMode="gray">
            <a:xfrm>
              <a:off x="1525" y="2295"/>
              <a:ext cx="2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accent6"/>
                  </a:solidFill>
                </a:rPr>
                <a:t>Служба ранней помощи (СРП)</a:t>
              </a:r>
              <a:endParaRPr lang="en-US" sz="2000" dirty="0">
                <a:solidFill>
                  <a:schemeClr val="accent6"/>
                </a:solidFill>
              </a:endParaRPr>
            </a:p>
          </p:txBody>
        </p:sp>
        <p:grpSp>
          <p:nvGrpSpPr>
            <p:cNvPr id="7" name="Group 69"/>
            <p:cNvGrpSpPr>
              <a:grpSpLocks/>
            </p:cNvGrpSpPr>
            <p:nvPr/>
          </p:nvGrpSpPr>
          <p:grpSpPr bwMode="auto">
            <a:xfrm>
              <a:off x="1270" y="2294"/>
              <a:ext cx="266" cy="298"/>
              <a:chOff x="1416" y="2246"/>
              <a:chExt cx="266" cy="298"/>
            </a:xfrm>
          </p:grpSpPr>
          <p:sp>
            <p:nvSpPr>
              <p:cNvPr id="8" name="Text Box 70"/>
              <p:cNvSpPr txBox="1">
                <a:spLocks noChangeArrowheads="1"/>
              </p:cNvSpPr>
              <p:nvPr/>
            </p:nvSpPr>
            <p:spPr bwMode="gray">
              <a:xfrm>
                <a:off x="1435" y="2267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3</a:t>
                </a:r>
              </a:p>
            </p:txBody>
          </p:sp>
          <p:grpSp>
            <p:nvGrpSpPr>
              <p:cNvPr id="9" name="Group 71"/>
              <p:cNvGrpSpPr>
                <a:grpSpLocks/>
              </p:cNvGrpSpPr>
              <p:nvPr/>
            </p:nvGrpSpPr>
            <p:grpSpPr bwMode="auto">
              <a:xfrm>
                <a:off x="1416" y="2246"/>
                <a:ext cx="266" cy="298"/>
                <a:chOff x="1415" y="1276"/>
                <a:chExt cx="266" cy="298"/>
              </a:xfrm>
            </p:grpSpPr>
            <p:pic>
              <p:nvPicPr>
                <p:cNvPr id="11" name="Picture 72" descr="Picture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Oval 73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/>
                    </a:gs>
                    <a:gs pos="100000">
                      <a:srgbClr val="10E470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" name="Oval 74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0E470">
                        <a:gamma/>
                        <a:shade val="63529"/>
                        <a:invGamma/>
                      </a:srgbClr>
                    </a:gs>
                    <a:gs pos="100000">
                      <a:srgbClr val="10E470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4" name="Picture 75" descr="Picture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" name="Text Box 76"/>
              <p:cNvSpPr txBox="1">
                <a:spLocks noChangeArrowheads="1"/>
              </p:cNvSpPr>
              <p:nvPr/>
            </p:nvSpPr>
            <p:spPr bwMode="gray">
              <a:xfrm>
                <a:off x="1442" y="2262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27" name="Объект 2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44" y="1298486"/>
            <a:ext cx="3771031" cy="1885516"/>
          </a:xfrm>
        </p:spPr>
      </p:pic>
      <p:pic>
        <p:nvPicPr>
          <p:cNvPr id="28" name="Объект 27"/>
          <p:cNvPicPr>
            <a:picLocks noGrp="1" noChangeAspect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65" y="3616183"/>
            <a:ext cx="1657010" cy="220934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774" y="3439544"/>
            <a:ext cx="2450217" cy="2907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6459" y="3439543"/>
            <a:ext cx="2948060" cy="290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58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Group 96"/>
          <p:cNvGrpSpPr>
            <a:grpSpLocks/>
          </p:cNvGrpSpPr>
          <p:nvPr/>
        </p:nvGrpSpPr>
        <p:grpSpPr bwMode="auto">
          <a:xfrm>
            <a:off x="865192" y="506652"/>
            <a:ext cx="6720464" cy="547687"/>
            <a:chOff x="1268" y="3207"/>
            <a:chExt cx="3190" cy="345"/>
          </a:xfrm>
        </p:grpSpPr>
        <p:sp>
          <p:nvSpPr>
            <p:cNvPr id="5" name="AutoShape 43"/>
            <p:cNvSpPr>
              <a:spLocks noChangeArrowheads="1"/>
            </p:cNvSpPr>
            <p:nvPr/>
          </p:nvSpPr>
          <p:spPr bwMode="gray">
            <a:xfrm>
              <a:off x="1418" y="320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Text Box 52"/>
            <p:cNvSpPr txBox="1">
              <a:spLocks noChangeArrowheads="1"/>
            </p:cNvSpPr>
            <p:nvPr/>
          </p:nvSpPr>
          <p:spPr bwMode="gray">
            <a:xfrm>
              <a:off x="1523" y="3239"/>
              <a:ext cx="284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</a:rPr>
                <a:t>Лаборатория великих детских открытий </a:t>
              </a:r>
              <a:r>
                <a:rPr lang="ru-RU" dirty="0" smtClean="0">
                  <a:solidFill>
                    <a:schemeClr val="accent5">
                      <a:lumMod val="50000"/>
                    </a:schemeClr>
                  </a:solidFill>
                </a:rPr>
                <a:t>для особых детей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7" name="Group 85"/>
            <p:cNvGrpSpPr>
              <a:grpSpLocks/>
            </p:cNvGrpSpPr>
            <p:nvPr/>
          </p:nvGrpSpPr>
          <p:grpSpPr bwMode="auto">
            <a:xfrm>
              <a:off x="1268" y="3254"/>
              <a:ext cx="266" cy="298"/>
              <a:chOff x="1414" y="3206"/>
              <a:chExt cx="266" cy="298"/>
            </a:xfrm>
          </p:grpSpPr>
          <p:grpSp>
            <p:nvGrpSpPr>
              <p:cNvPr id="8" name="Group 86"/>
              <p:cNvGrpSpPr>
                <a:grpSpLocks/>
              </p:cNvGrpSpPr>
              <p:nvPr/>
            </p:nvGrpSpPr>
            <p:grpSpPr bwMode="auto">
              <a:xfrm>
                <a:off x="1414" y="3206"/>
                <a:ext cx="266" cy="298"/>
                <a:chOff x="1415" y="1276"/>
                <a:chExt cx="266" cy="298"/>
              </a:xfrm>
            </p:grpSpPr>
            <p:pic>
              <p:nvPicPr>
                <p:cNvPr id="10" name="Picture 87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Oval 88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/>
                    </a:gs>
                    <a:gs pos="100000">
                      <a:srgbClr val="4D98E3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" name="Oval 89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4D98E3">
                        <a:gamma/>
                        <a:shade val="63529"/>
                        <a:invGamma/>
                      </a:srgbClr>
                    </a:gs>
                    <a:gs pos="100000">
                      <a:srgbClr val="4D98E3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3" name="Picture 90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Text Box 91"/>
              <p:cNvSpPr txBox="1">
                <a:spLocks noChangeArrowheads="1"/>
              </p:cNvSpPr>
              <p:nvPr/>
            </p:nvSpPr>
            <p:spPr bwMode="gray">
              <a:xfrm>
                <a:off x="1440" y="3222"/>
                <a:ext cx="8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10" y="1484551"/>
            <a:ext cx="2769809" cy="2077356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6" y="1111489"/>
            <a:ext cx="2827746" cy="21208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69" y="1910627"/>
            <a:ext cx="2570592" cy="19279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6669" y="4071141"/>
            <a:ext cx="2282195" cy="22395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192" y="3592678"/>
            <a:ext cx="1950646" cy="25993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2495" y="3990769"/>
            <a:ext cx="3224159" cy="20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9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Group 95"/>
          <p:cNvGrpSpPr>
            <a:grpSpLocks/>
          </p:cNvGrpSpPr>
          <p:nvPr/>
        </p:nvGrpSpPr>
        <p:grpSpPr bwMode="auto">
          <a:xfrm>
            <a:off x="865192" y="583366"/>
            <a:ext cx="5314950" cy="547687"/>
            <a:chOff x="1268" y="2727"/>
            <a:chExt cx="3348" cy="345"/>
          </a:xfrm>
        </p:grpSpPr>
        <p:sp>
          <p:nvSpPr>
            <p:cNvPr id="5" name="AutoShape 33"/>
            <p:cNvSpPr>
              <a:spLocks noChangeArrowheads="1"/>
            </p:cNvSpPr>
            <p:nvPr/>
          </p:nvSpPr>
          <p:spPr bwMode="gray">
            <a:xfrm>
              <a:off x="1422" y="2727"/>
              <a:ext cx="3040" cy="33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Text Box 41"/>
            <p:cNvSpPr txBox="1">
              <a:spLocks noChangeArrowheads="1"/>
            </p:cNvSpPr>
            <p:nvPr/>
          </p:nvSpPr>
          <p:spPr bwMode="gray">
            <a:xfrm>
              <a:off x="1525" y="2775"/>
              <a:ext cx="30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8398" dir="3806097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/>
              <a:r>
                <a:rPr lang="ru-RU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Игровая площадка для детей с ОВЗ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grpSp>
          <p:nvGrpSpPr>
            <p:cNvPr id="7" name="Group 77"/>
            <p:cNvGrpSpPr>
              <a:grpSpLocks/>
            </p:cNvGrpSpPr>
            <p:nvPr/>
          </p:nvGrpSpPr>
          <p:grpSpPr bwMode="auto">
            <a:xfrm>
              <a:off x="1268" y="2774"/>
              <a:ext cx="266" cy="298"/>
              <a:chOff x="1414" y="2726"/>
              <a:chExt cx="266" cy="298"/>
            </a:xfrm>
          </p:grpSpPr>
          <p:sp>
            <p:nvSpPr>
              <p:cNvPr id="8" name="Text Box 78"/>
              <p:cNvSpPr txBox="1">
                <a:spLocks noChangeArrowheads="1"/>
              </p:cNvSpPr>
              <p:nvPr/>
            </p:nvSpPr>
            <p:spPr bwMode="gray">
              <a:xfrm>
                <a:off x="1435" y="2748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FFFF"/>
                    </a:solidFill>
                  </a:rPr>
                  <a:t>4</a:t>
                </a:r>
              </a:p>
            </p:txBody>
          </p:sp>
          <p:grpSp>
            <p:nvGrpSpPr>
              <p:cNvPr id="9" name="Group 79"/>
              <p:cNvGrpSpPr>
                <a:grpSpLocks/>
              </p:cNvGrpSpPr>
              <p:nvPr/>
            </p:nvGrpSpPr>
            <p:grpSpPr bwMode="auto">
              <a:xfrm>
                <a:off x="1414" y="2726"/>
                <a:ext cx="266" cy="298"/>
                <a:chOff x="1415" y="1276"/>
                <a:chExt cx="266" cy="298"/>
              </a:xfrm>
            </p:grpSpPr>
            <p:pic>
              <p:nvPicPr>
                <p:cNvPr id="11" name="Picture 80" descr="Picture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Oval 81"/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/>
                    </a:gs>
                    <a:gs pos="100000">
                      <a:srgbClr val="CA55F9">
                        <a:gamma/>
                        <a:shade val="57255"/>
                        <a:invGamma/>
                      </a:srgbClr>
                    </a:gs>
                  </a:gsLst>
                  <a:path path="rect">
                    <a:fillToRect t="100000" r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" name="Oval 82"/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A55F9">
                        <a:gamma/>
                        <a:shade val="63529"/>
                        <a:invGamma/>
                      </a:srgbClr>
                    </a:gs>
                    <a:gs pos="100000">
                      <a:srgbClr val="CA55F9">
                        <a:alpha val="85001"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52400" dir="16200000" sy="-100000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pic>
              <p:nvPicPr>
                <p:cNvPr id="14" name="Picture 83" descr="Picture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" name="Text Box 84"/>
              <p:cNvSpPr txBox="1">
                <a:spLocks noChangeArrowheads="1"/>
              </p:cNvSpPr>
              <p:nvPr/>
            </p:nvSpPr>
            <p:spPr bwMode="gray">
              <a:xfrm>
                <a:off x="1440" y="2742"/>
                <a:ext cx="116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8906" y="1077078"/>
            <a:ext cx="2987299" cy="23959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304" y="1231991"/>
            <a:ext cx="3291265" cy="285460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718" y="1077078"/>
            <a:ext cx="3131282" cy="25201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34" y="3304759"/>
            <a:ext cx="3090940" cy="23044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7" y="4457003"/>
            <a:ext cx="2511380" cy="188353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772" y="3568476"/>
            <a:ext cx="2944181" cy="220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63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1159</TotalTime>
  <Words>895</Words>
  <Application>Microsoft Office PowerPoint</Application>
  <PresentationFormat>Экран (4:3)</PresentationFormat>
  <Paragraphs>99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Microsoft JhengHei UI</vt:lpstr>
      <vt:lpstr>微软雅黑</vt:lpstr>
      <vt:lpstr>Arial</vt:lpstr>
      <vt:lpstr>Calibri</vt:lpstr>
      <vt:lpstr>Calibri Light</vt:lpstr>
      <vt:lpstr>Monotype Corsiva</vt:lpstr>
      <vt:lpstr>Times New Roman</vt:lpstr>
      <vt:lpstr>Office Theme</vt:lpstr>
      <vt:lpstr>Развитие реабилитационной среды территориального консультационного центра «Академия детства» (ТКЦ «Академия детства»)</vt:lpstr>
      <vt:lpstr>Презентация PowerPoint</vt:lpstr>
      <vt:lpstr>Презентация PowerPoint</vt:lpstr>
      <vt:lpstr>Презентация PowerPoint</vt:lpstr>
      <vt:lpstr>Грантовая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Сенсорная комната</vt:lpstr>
      <vt:lpstr>Презентация PowerPoint</vt:lpstr>
      <vt:lpstr>Презентация PowerPoint</vt:lpstr>
      <vt:lpstr>Актуальность проекта</vt:lpstr>
      <vt:lpstr>Команда волонтёров, реализующих проект</vt:lpstr>
      <vt:lpstr>Презентация PowerPoint</vt:lpstr>
      <vt:lpstr>Дооборудование открытой реабилитационной площадки уличными тренажёрами</vt:lpstr>
      <vt:lpstr>Открытая реабилитационная  площадка (примерные образцы необходимого оборудования) </vt:lpstr>
      <vt:lpstr>Интерактивный парк </vt:lpstr>
      <vt:lpstr>Интерактивный парк (примерные образцы интерактивного оборудования)</vt:lpstr>
      <vt:lpstr>Результаты реализации проекта</vt:lpstr>
      <vt:lpstr>Перспективы деятельности ТКЦ  «Академия детства» после реализации проекта</vt:lpstr>
    </vt:vector>
  </TitlesOfParts>
  <Company>PJSC "New Engineering Technologies"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Пользователь Windows</cp:lastModifiedBy>
  <cp:revision>166</cp:revision>
  <cp:lastPrinted>2022-06-01T05:39:03Z</cp:lastPrinted>
  <dcterms:created xsi:type="dcterms:W3CDTF">2016-11-18T14:12:19Z</dcterms:created>
  <dcterms:modified xsi:type="dcterms:W3CDTF">2023-09-19T10:29:40Z</dcterms:modified>
</cp:coreProperties>
</file>